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21" r:id="rId2"/>
    <p:sldId id="326" r:id="rId3"/>
    <p:sldId id="445" r:id="rId4"/>
    <p:sldId id="620" r:id="rId5"/>
    <p:sldId id="460" r:id="rId6"/>
    <p:sldId id="564" r:id="rId7"/>
    <p:sldId id="450" r:id="rId8"/>
    <p:sldId id="618" r:id="rId9"/>
    <p:sldId id="601" r:id="rId10"/>
    <p:sldId id="619" r:id="rId11"/>
    <p:sldId id="617" r:id="rId12"/>
    <p:sldId id="616" r:id="rId13"/>
    <p:sldId id="605" r:id="rId14"/>
    <p:sldId id="606" r:id="rId15"/>
    <p:sldId id="607" r:id="rId16"/>
    <p:sldId id="608" r:id="rId17"/>
    <p:sldId id="609" r:id="rId18"/>
    <p:sldId id="610" r:id="rId19"/>
    <p:sldId id="611" r:id="rId20"/>
    <p:sldId id="612" r:id="rId21"/>
    <p:sldId id="613" r:id="rId22"/>
    <p:sldId id="615" r:id="rId23"/>
    <p:sldId id="468" r:id="rId24"/>
    <p:sldId id="574" r:id="rId25"/>
    <p:sldId id="325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81" autoAdjust="0"/>
    <p:restoredTop sz="94660"/>
  </p:normalViewPr>
  <p:slideViewPr>
    <p:cSldViewPr>
      <p:cViewPr>
        <p:scale>
          <a:sx n="59" d="100"/>
          <a:sy n="59" d="100"/>
        </p:scale>
        <p:origin x="-3222" y="-1134"/>
      </p:cViewPr>
      <p:guideLst>
        <p:guide orient="horz" pos="203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21F8CA1-0068-4E5B-B7BC-8AA80B135D8A}" type="datetime1">
              <a:rPr lang="zh-CN" altLang="en-US"/>
              <a:pPr>
                <a:defRPr/>
              </a:pPr>
              <a:t>2018/11/28</a:t>
            </a:fld>
            <a:endParaRPr lang="zh-CN" altLang="en-US" sz="1200"/>
          </a:p>
        </p:txBody>
      </p:sp>
      <p:sp>
        <p:nvSpPr>
          <p:cNvPr id="4301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  <a:beve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700" cmpd="sng">
            <a:noFill/>
            <a:bevel/>
          </a:ln>
        </p:spPr>
        <p:txBody>
          <a:bodyPr anchor="ctr"/>
          <a:lstStyle/>
          <a:p>
            <a:pPr defTabSz="0" eaLnBrk="0" hangingPunct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itchFamily="34" charset="0"/>
              </a:rPr>
              <a:t>单击此处编辑母版文本样式</a:t>
            </a:r>
          </a:p>
          <a:p>
            <a:pPr defTabSz="0" eaLnBrk="0" hangingPunct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itchFamily="34" charset="0"/>
              </a:rPr>
              <a:t>第二级</a:t>
            </a:r>
          </a:p>
          <a:p>
            <a:pPr defTabSz="0" eaLnBrk="0" hangingPunct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itchFamily="34" charset="0"/>
              </a:rPr>
              <a:t>第三级</a:t>
            </a:r>
          </a:p>
          <a:p>
            <a:pPr defTabSz="0" eaLnBrk="0" hangingPunct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itchFamily="34" charset="0"/>
              </a:rPr>
              <a:t>第四级</a:t>
            </a:r>
          </a:p>
          <a:p>
            <a:pPr defTabSz="0" eaLnBrk="0" hangingPunct="0">
              <a:spcBef>
                <a:spcPct val="30000"/>
              </a:spcBef>
              <a:buFontTx/>
              <a:buNone/>
              <a:defRPr/>
            </a:pPr>
            <a:r>
              <a:rPr lang="zh-CN" altLang="en-US" sz="1200">
                <a:latin typeface="Arial" pitchFamily="34" charset="0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18CE4BC-3FD6-465A-BFBE-F171A9E96564}" type="slidenum">
              <a:rPr lang="zh-CN" altLang="en-US"/>
              <a:pPr>
                <a:defRPr/>
              </a:pPr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21F8CA1-0068-4E5B-B7BC-8AA80B135D8A}" type="datetime1">
              <a:rPr lang="zh-CN" altLang="en-US" smtClean="0"/>
              <a:pPr>
                <a:defRPr/>
              </a:pPr>
              <a:t>2018/11/28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8CE4BC-3FD6-465A-BFBE-F171A9E96564}" type="slidenum">
              <a:rPr lang="zh-CN" altLang="en-US" smtClean="0"/>
              <a:pPr>
                <a:defRPr/>
              </a:pPr>
              <a:t>14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1CAD4-7912-45C9-9246-D99406C17278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553C5-8278-473A-9FF3-F76259913879}" type="datetime1">
              <a:rPr lang="zh-CN" altLang="en-US"/>
              <a:pPr>
                <a:defRPr/>
              </a:pPr>
              <a:t>2018/11/28</a:t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0E62D-A1E9-405D-8663-50D23DDE391E}" type="slidenum">
              <a:rPr lang="zh-CN" altLang="en-US"/>
              <a:pPr>
                <a:defRPr/>
              </a:pPr>
              <a:t>‹#›</a:t>
            </a:fld>
            <a:endParaRPr lang="zh-CN" altLang="en-US" sz="1800" b="0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EC91-D7F8-4FD0-A41E-0793555F001B}" type="datetime1">
              <a:rPr lang="zh-CN" altLang="en-US"/>
              <a:pPr>
                <a:defRPr/>
              </a:pPr>
              <a:t>2018/11/28</a:t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D1CB1-CC8E-4408-804D-DC05EC7DDF3B}" type="slidenum">
              <a:rPr lang="zh-CN" altLang="en-US"/>
              <a:pPr>
                <a:defRPr/>
              </a:pPr>
              <a:t>‹#›</a:t>
            </a:fld>
            <a:endParaRPr lang="zh-CN" altLang="en-US" sz="1800" b="0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243" y="0"/>
            <a:ext cx="917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6CEC7-6DCA-4B1C-BC22-EA7714ACBF95}" type="datetime1">
              <a:rPr lang="zh-CN" altLang="en-US"/>
              <a:pPr>
                <a:defRPr/>
              </a:pPr>
              <a:t>2018/11/28</a:t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38A03-C782-4DA4-B19B-FA542C8F5BEF}" type="slidenum">
              <a:rPr lang="zh-CN" altLang="en-US"/>
              <a:pPr>
                <a:defRPr/>
              </a:pPr>
              <a:t>‹#›</a:t>
            </a:fld>
            <a:endParaRPr lang="zh-CN" altLang="en-US" sz="1800" b="0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243" y="0"/>
            <a:ext cx="917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B818-D072-443F-9EA6-686C03B5058C}" type="datetime1">
              <a:rPr lang="zh-CN" altLang="en-US"/>
              <a:pPr>
                <a:defRPr/>
              </a:pPr>
              <a:t>2018/11/28</a:t>
            </a:fld>
            <a:endParaRPr lang="zh-CN" altLang="en-US" sz="18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7F34E-8C00-4336-8657-D9C01F6CFE7C}" type="slidenum">
              <a:rPr lang="zh-CN" altLang="en-US"/>
              <a:pPr>
                <a:defRPr/>
              </a:pPr>
              <a:t>‹#›</a:t>
            </a:fld>
            <a:endParaRPr lang="zh-CN" altLang="en-US" sz="1800" b="0"/>
          </a:p>
        </p:txBody>
      </p:sp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243" y="0"/>
            <a:ext cx="917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47896-575F-4F56-8BEE-8A335A05C9E3}" type="datetime1">
              <a:rPr lang="zh-CN" altLang="en-US"/>
              <a:pPr>
                <a:defRPr/>
              </a:pPr>
              <a:t>2018/11/28</a:t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0C2B5-3770-411B-B04F-E36AA579A46E}" type="slidenum">
              <a:rPr lang="zh-CN" altLang="en-US"/>
              <a:pPr>
                <a:defRPr/>
              </a:pPr>
              <a:t>‹#›</a:t>
            </a:fld>
            <a:endParaRPr lang="zh-CN" altLang="en-US" sz="1800" b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6C4A4-EA4B-4D8B-9155-C6D3579A0B51}" type="datetime1">
              <a:rPr lang="zh-CN" altLang="en-US"/>
              <a:pPr>
                <a:defRPr/>
              </a:pPr>
              <a:t>2018/11/28</a:t>
            </a:fld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07349-4013-4E21-B83D-44ED1B70F86A}" type="slidenum">
              <a:rPr lang="zh-CN" altLang="en-US"/>
              <a:pPr>
                <a:defRPr/>
              </a:pPr>
              <a:t>‹#›</a:t>
            </a:fld>
            <a:endParaRPr lang="zh-CN" altLang="en-US" sz="1800" b="0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CECCF-F20E-41B6-8F46-4814FEA6E8EF}" type="datetime1">
              <a:rPr lang="zh-CN" altLang="en-US"/>
              <a:pPr>
                <a:defRPr/>
              </a:pPr>
              <a:t>2018/11/28</a:t>
            </a:fld>
            <a:endParaRPr lang="zh-CN" alt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89601-DDB5-41A0-96CB-C4291553A2FA}" type="slidenum">
              <a:rPr lang="zh-CN" altLang="en-US"/>
              <a:pPr>
                <a:defRPr/>
              </a:pPr>
              <a:t>‹#›</a:t>
            </a:fld>
            <a:endParaRPr lang="zh-CN" altLang="en-US" sz="1800" b="0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B8B53-9D3A-4CFC-8876-2A9D2AA1639F}" type="datetime1">
              <a:rPr lang="zh-CN" altLang="en-US"/>
              <a:pPr>
                <a:defRPr/>
              </a:pPr>
              <a:t>2018/11/28</a:t>
            </a:fld>
            <a:endParaRPr lang="zh-CN" altLang="en-US" sz="180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19B2F-3B0A-407B-AAF3-903114BF4B6B}" type="slidenum">
              <a:rPr lang="zh-CN" altLang="en-US"/>
              <a:pPr>
                <a:defRPr/>
              </a:pPr>
              <a:t>‹#›</a:t>
            </a:fld>
            <a:endParaRPr lang="zh-CN" altLang="en-US" sz="1800" b="0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1A772-069A-4F6D-8CCA-0B7FE3CCE4B2}" type="datetime1">
              <a:rPr lang="zh-CN" altLang="en-US"/>
              <a:pPr>
                <a:defRPr/>
              </a:pPr>
              <a:t>2018/11/28</a:t>
            </a:fld>
            <a:endParaRPr lang="zh-CN" altLang="en-US" sz="18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E5D00-3B72-453C-9D9D-9A3E436AAD15}" type="slidenum">
              <a:rPr lang="zh-CN" altLang="en-US"/>
              <a:pPr>
                <a:defRPr/>
              </a:pPr>
              <a:t>‹#›</a:t>
            </a:fld>
            <a:endParaRPr lang="zh-CN" altLang="en-US" sz="1800" b="0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79CC2-7930-44D0-8FFF-793DCAAD2C05}" type="datetime1">
              <a:rPr lang="zh-CN" altLang="en-US"/>
              <a:pPr>
                <a:defRPr/>
              </a:pPr>
              <a:t>2018/11/28</a:t>
            </a:fld>
            <a:endParaRPr lang="zh-CN" altLang="en-US" sz="18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85B2-A070-4AA9-84D4-16064BBE38EA}" type="slidenum">
              <a:rPr lang="zh-CN" altLang="en-US"/>
              <a:pPr>
                <a:defRPr/>
              </a:pPr>
              <a:t>‹#›</a:t>
            </a:fld>
            <a:endParaRPr lang="zh-CN" altLang="en-US" sz="1800" b="0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1AB6A-66FE-49C8-B992-40B1C959399F}" type="datetime1">
              <a:rPr lang="zh-CN" altLang="en-US"/>
              <a:pPr>
                <a:defRPr/>
              </a:pPr>
              <a:t>2018/11/28</a:t>
            </a:fld>
            <a:endParaRPr lang="zh-CN" alt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4DFF5-695C-4719-AB47-101BC6330BEF}" type="slidenum">
              <a:rPr lang="zh-CN" altLang="en-US"/>
              <a:pPr>
                <a:defRPr/>
              </a:pPr>
              <a:t>‹#›</a:t>
            </a:fld>
            <a:endParaRPr lang="zh-CN" altLang="en-US" sz="1800" b="0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Lucida Sans Unicode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3A307-A2B6-4AB2-A318-1B81C56A41A2}" type="datetime1">
              <a:rPr lang="zh-CN" altLang="en-US"/>
              <a:pPr>
                <a:defRPr/>
              </a:pPr>
              <a:t>2018/11/28</a:t>
            </a:fld>
            <a:endParaRPr lang="zh-CN" altLang="en-US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DDF2E-1A8D-422C-A695-5A20CA576FFA}" type="slidenum">
              <a:rPr lang="zh-CN" altLang="en-US"/>
              <a:pPr>
                <a:defRPr/>
              </a:pPr>
              <a:t>‹#›</a:t>
            </a:fld>
            <a:endParaRPr lang="zh-CN" altLang="en-US" sz="1800" b="0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12"/>
          <p:cNvSpPr/>
          <p:nvPr/>
        </p:nvSpPr>
        <p:spPr bwMode="auto">
          <a:xfrm>
            <a:off x="715963" y="5002213"/>
            <a:ext cx="3802062" cy="1443037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DCADC">
              <a:alpha val="39999"/>
            </a:srgbClr>
          </a:solidFill>
          <a:ln w="9525" cap="flat" cmpd="sng">
            <a:noFill/>
            <a:bevel/>
          </a:ln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zh-CN">
              <a:solidFill>
                <a:srgbClr val="000000"/>
              </a:solidFill>
              <a:latin typeface="Lucida Sans Unicode" pitchFamily="34" charset="0"/>
              <a:cs typeface="Lucida Sans Unicode" pitchFamily="34" charset="0"/>
              <a:sym typeface="Lucida Sans Unicode" pitchFamily="34" charset="0"/>
            </a:endParaRPr>
          </a:p>
        </p:txBody>
      </p:sp>
      <p:sp>
        <p:nvSpPr>
          <p:cNvPr id="1027" name="任意多边形 11"/>
          <p:cNvSpPr/>
          <p:nvPr/>
        </p:nvSpPr>
        <p:spPr bwMode="auto">
          <a:xfrm>
            <a:off x="-52388" y="5784850"/>
            <a:ext cx="3800476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>
            <a:noFill/>
            <a:bevel/>
          </a:ln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zh-CN">
              <a:solidFill>
                <a:srgbClr val="000000"/>
              </a:solidFill>
              <a:latin typeface="Lucida Sans Unicode" pitchFamily="34" charset="0"/>
              <a:cs typeface="Lucida Sans Unicode" pitchFamily="34" charset="0"/>
              <a:sym typeface="Lucida Sans Unicode" pitchFamily="34" charset="0"/>
            </a:endParaRPr>
          </a:p>
        </p:txBody>
      </p:sp>
      <p:sp>
        <p:nvSpPr>
          <p:cNvPr id="1028" name="直角三角形 13"/>
          <p:cNvSpPr>
            <a:spLocks noChangeArrowheads="1"/>
          </p:cNvSpPr>
          <p:nvPr/>
        </p:nvSpPr>
        <p:spPr bwMode="auto">
          <a:xfrm>
            <a:off x="-6350" y="5791200"/>
            <a:ext cx="3403600" cy="1081088"/>
          </a:xfrm>
          <a:prstGeom prst="rtTriangle">
            <a:avLst/>
          </a:prstGeom>
          <a:blipFill dpi="0" rotWithShape="1">
            <a:blip r:embed="rId15" cstate="print">
              <a:alphaModFix amt="50000"/>
            </a:blip>
            <a:srcRect/>
            <a:tile tx="0" ty="0" sx="100000" sy="100000" flip="none" algn="tl"/>
          </a:blipFill>
          <a:ln w="12700" cap="rnd" cmpd="thickThin">
            <a:noFill/>
            <a:bevel/>
          </a:ln>
        </p:spPr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zh-CN">
              <a:solidFill>
                <a:srgbClr val="FFFFFF"/>
              </a:solidFill>
              <a:latin typeface="Lucida Sans Unicode" pitchFamily="34" charset="0"/>
              <a:cs typeface="Lucida Sans Unicode" pitchFamily="34" charset="0"/>
              <a:sym typeface="Lucida Sans Unicode" pitchFamily="34" charset="0"/>
            </a:endParaRPr>
          </a:p>
        </p:txBody>
      </p:sp>
      <p:sp>
        <p:nvSpPr>
          <p:cNvPr id="1029" name="直接连接符 14"/>
          <p:cNvSpPr>
            <a:spLocks noChangeShapeType="1"/>
          </p:cNvSpPr>
          <p:nvPr/>
        </p:nvSpPr>
        <p:spPr bwMode="auto">
          <a:xfrm>
            <a:off x="-9525" y="5788025"/>
            <a:ext cx="3406775" cy="1084263"/>
          </a:xfrm>
          <a:prstGeom prst="line">
            <a:avLst/>
          </a:prstGeom>
          <a:noFill/>
          <a:ln w="12065" cap="flat" cmpd="sng">
            <a:solidFill>
              <a:schemeClr val="accent1"/>
            </a:solidFill>
            <a:round/>
          </a:ln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1030" name="标题占位符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dirty="0" smtClean="0">
                <a:sym typeface="Lucida Sans Unicode" pitchFamily="34" charset="0"/>
              </a:rPr>
              <a:t>单击此处编辑母版标题样式</a:t>
            </a:r>
          </a:p>
        </p:txBody>
      </p:sp>
      <p:sp>
        <p:nvSpPr>
          <p:cNvPr id="1031" name="文本占位符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dirty="0" smtClean="0">
                <a:sym typeface="Lucida Sans Unicode" pitchFamily="34" charset="0"/>
              </a:rPr>
              <a:t>单击此处编辑母版文本样式</a:t>
            </a:r>
          </a:p>
          <a:p>
            <a:pPr lvl="1"/>
            <a:r>
              <a:rPr lang="zh-CN" dirty="0" smtClean="0">
                <a:sym typeface="Lucida Sans Unicode" pitchFamily="34" charset="0"/>
              </a:rPr>
              <a:t>第二级</a:t>
            </a:r>
          </a:p>
          <a:p>
            <a:pPr lvl="2"/>
            <a:r>
              <a:rPr lang="zh-CN" dirty="0" smtClean="0">
                <a:sym typeface="Lucida Sans Unicode" pitchFamily="34" charset="0"/>
              </a:rPr>
              <a:t>第三级</a:t>
            </a:r>
          </a:p>
          <a:p>
            <a:pPr lvl="3"/>
            <a:r>
              <a:rPr lang="zh-CN" dirty="0" smtClean="0">
                <a:sym typeface="Lucida Sans Unicode" pitchFamily="34" charset="0"/>
              </a:rPr>
              <a:t>第四级</a:t>
            </a:r>
          </a:p>
          <a:p>
            <a:pPr lvl="4"/>
            <a:r>
              <a:rPr lang="zh-CN" dirty="0" smtClean="0">
                <a:sym typeface="Lucida Sans Unicode" pitchFamily="34" charset="0"/>
              </a:rPr>
              <a:t>第五级</a:t>
            </a:r>
          </a:p>
        </p:txBody>
      </p:sp>
      <p:sp>
        <p:nvSpPr>
          <p:cNvPr id="1032" name="日期占位符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7825" y="6407150"/>
            <a:ext cx="1919288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itchFamily="34" charset="0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D9946761-F9FB-43C3-9FDF-BCCF1BA7EC58}" type="datetime1">
              <a:rPr lang="zh-CN" altLang="en-US"/>
              <a:pPr>
                <a:defRPr/>
              </a:pPr>
              <a:t>2018/11/28</a:t>
            </a:fld>
            <a:endParaRPr lang="zh-CN" altLang="en-US"/>
          </a:p>
        </p:txBody>
      </p:sp>
      <p:sp>
        <p:nvSpPr>
          <p:cNvPr id="1033" name="页脚占位符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9913" y="6407150"/>
            <a:ext cx="2351087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itchFamily="34" charset="0"/>
              <a:buNone/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4" name="灯片编号占位符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7113" y="6407150"/>
            <a:ext cx="366712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itchFamily="34" charset="0"/>
              <a:buNone/>
              <a:defRPr sz="1000" b="1">
                <a:latin typeface="Arial" pitchFamily="34" charset="0"/>
              </a:defRPr>
            </a:lvl1pPr>
          </a:lstStyle>
          <a:p>
            <a:pPr>
              <a:defRPr/>
            </a:pPr>
            <a:fld id="{67E78D76-2889-4857-9D0D-8958FC337B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Bar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微软雅黑" pitchFamily="34" charset="-122"/>
          <a:cs typeface="+mj-cs"/>
          <a:sym typeface="Lucida Sans Unicode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  <a:sym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  <a:sym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  <a:sym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  <a:sym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  <a:sym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  <a:sym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  <a:sym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黑体" pitchFamily="49" charset="-122"/>
          <a:sym typeface="Lucida Sans Unicode" pitchFamily="34" charset="0"/>
        </a:defRPr>
      </a:lvl9pPr>
    </p:titleStyle>
    <p:bodyStyle>
      <a:lvl1pPr marL="365125" indent="-254000" algn="l" defTabSz="0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微软雅黑" pitchFamily="34" charset="-122"/>
          <a:cs typeface="+mn-cs"/>
          <a:sym typeface="Lucida Sans Unicode" pitchFamily="34" charset="0"/>
        </a:defRPr>
      </a:lvl1pPr>
      <a:lvl2pPr marL="622300" indent="-228600" algn="l" defTabSz="0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SzPct val="68000"/>
        <a:buFont typeface="Verdana" pitchFamily="34" charset="0"/>
        <a:buChar char="◦"/>
        <a:defRPr sz="2300">
          <a:solidFill>
            <a:schemeClr val="tx1"/>
          </a:solidFill>
          <a:latin typeface="+mn-lt"/>
          <a:ea typeface="微软雅黑" pitchFamily="34" charset="-122"/>
          <a:sym typeface="Lucida Sans Unicode" pitchFamily="34" charset="0"/>
        </a:defRPr>
      </a:lvl2pPr>
      <a:lvl3pPr marL="860425" indent="-228600" algn="l" defTabSz="0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  <a:ea typeface="微软雅黑" pitchFamily="34" charset="-122"/>
          <a:sym typeface="Lucida Sans Unicode" pitchFamily="34" charset="0"/>
        </a:defRPr>
      </a:lvl3pPr>
      <a:lvl4pPr marL="1143000" indent="-228600" algn="l" defTabSz="0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1900">
          <a:solidFill>
            <a:schemeClr val="tx1"/>
          </a:solidFill>
          <a:latin typeface="+mn-lt"/>
          <a:ea typeface="微软雅黑" pitchFamily="34" charset="-122"/>
          <a:sym typeface="Lucida Sans Unicode" pitchFamily="34" charset="0"/>
        </a:defRPr>
      </a:lvl4pPr>
      <a:lvl5pPr marL="1371600" indent="-228600" algn="l" defTabSz="0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000">
          <a:solidFill>
            <a:schemeClr val="tx1"/>
          </a:solidFill>
          <a:latin typeface="+mn-lt"/>
          <a:ea typeface="微软雅黑" pitchFamily="34" charset="-122"/>
          <a:sym typeface="Lucida Sans Unicode" pitchFamily="34" charset="0"/>
        </a:defRPr>
      </a:lvl5pPr>
      <a:lvl6pPr marL="1828800" indent="-228600" algn="l" defTabSz="0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>
          <a:solidFill>
            <a:schemeClr val="tx1"/>
          </a:solidFill>
          <a:latin typeface="+mn-lt"/>
          <a:ea typeface="+mn-ea"/>
          <a:sym typeface="Lucida Sans Unicode" pitchFamily="34" charset="0"/>
        </a:defRPr>
      </a:lvl6pPr>
      <a:lvl7pPr marL="2286000" indent="-228600" algn="l" defTabSz="0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>
          <a:solidFill>
            <a:schemeClr val="tx1"/>
          </a:solidFill>
          <a:latin typeface="+mn-lt"/>
          <a:ea typeface="+mn-ea"/>
          <a:sym typeface="Lucida Sans Unicode" pitchFamily="34" charset="0"/>
        </a:defRPr>
      </a:lvl7pPr>
      <a:lvl8pPr marL="2743200" indent="-228600" algn="l" defTabSz="0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>
          <a:solidFill>
            <a:schemeClr val="tx1"/>
          </a:solidFill>
          <a:latin typeface="+mn-lt"/>
          <a:ea typeface="+mn-ea"/>
          <a:sym typeface="Lucida Sans Unicode" pitchFamily="34" charset="0"/>
        </a:defRPr>
      </a:lvl8pPr>
      <a:lvl9pPr marL="3200400" indent="-228600" algn="l" defTabSz="0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>
          <a:solidFill>
            <a:schemeClr val="tx1"/>
          </a:solidFill>
          <a:latin typeface="+mn-lt"/>
          <a:ea typeface="+mn-ea"/>
          <a:sym typeface="Lucida Sans Unicode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&#26447;&#26519;&#26202;&#35821;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hyperlink" Target="&#26202;&#26399;&#32959;&#30244;&#24739;&#32773;&#30340;&#30151;&#29366;&#31649;&#29702;.docx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&#26202;&#26399;&#29983;&#27963;&#35268;&#21010;&#25163;&#20876;.docx" TargetMode="External"/><Relationship Id="rId5" Type="http://schemas.openxmlformats.org/officeDocument/2006/relationships/image" Target="../media/image26.png"/><Relationship Id="rId4" Type="http://schemas.openxmlformats.org/officeDocument/2006/relationships/hyperlink" Target="&#24773;&#32490;&#31649;&#29702;.docx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243" y="0"/>
            <a:ext cx="917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357188" y="285750"/>
            <a:ext cx="8501062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en-US" altLang="zh-CN" sz="3200"/>
          </a:p>
          <a:p>
            <a:endParaRPr lang="zh-CN" altLang="en-US" sz="3200"/>
          </a:p>
          <a:p>
            <a:endParaRPr lang="zh-CN" altLang="en-US" sz="3200"/>
          </a:p>
        </p:txBody>
      </p:sp>
      <p:sp>
        <p:nvSpPr>
          <p:cNvPr id="11" name="矩形 10"/>
          <p:cNvSpPr/>
          <p:nvPr/>
        </p:nvSpPr>
        <p:spPr>
          <a:xfrm>
            <a:off x="251520" y="2924944"/>
            <a:ext cx="8892480" cy="138499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zh-CN" altLang="en-US" sz="3200" b="1" cap="all" dirty="0" smtClean="0">
                <a:ln w="9000" cmpd="sng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  <a:ea typeface="微软雅黑" pitchFamily="34" charset="-122"/>
                <a:sym typeface="黑体" pitchFamily="49" charset="-122"/>
              </a:rPr>
              <a:t>预立医疗照护计划</a:t>
            </a:r>
            <a:r>
              <a:rPr lang="en-US" altLang="zh-CN" sz="3200" b="1" cap="all" dirty="0" smtClean="0">
                <a:ln w="9000" cmpd="sng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  <a:ea typeface="微软雅黑" pitchFamily="34" charset="-122"/>
                <a:sym typeface="黑体" pitchFamily="49" charset="-122"/>
              </a:rPr>
              <a:t>-</a:t>
            </a:r>
            <a:r>
              <a:rPr lang="zh-CN" altLang="en-US" sz="3200" b="1" cap="all" dirty="0" smtClean="0">
                <a:ln w="9000" cmpd="sng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  <a:ea typeface="微软雅黑" pitchFamily="34" charset="-122"/>
                <a:sym typeface="黑体" pitchFamily="49" charset="-122"/>
              </a:rPr>
              <a:t>在医疗护理活动中的植入</a:t>
            </a:r>
            <a:endParaRPr lang="en-US" altLang="zh-CN" sz="3200" b="1" cap="all" dirty="0" smtClean="0">
              <a:ln w="9000" cmpd="sng">
                <a:solidFill>
                  <a:schemeClr val="bg2">
                    <a:lumMod val="9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n-lt"/>
              <a:ea typeface="微软雅黑" pitchFamily="34" charset="-122"/>
              <a:sym typeface="黑体" pitchFamily="49" charset="-122"/>
            </a:endParaRPr>
          </a:p>
          <a:p>
            <a:pPr algn="ctr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黑体" pitchFamily="49" charset="-122"/>
              </a:rPr>
              <a:t>Embedded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黑体" pitchFamily="49" charset="-122"/>
              </a:rPr>
              <a:t>Advance Care Planning into the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health care service </a:t>
            </a:r>
          </a:p>
        </p:txBody>
      </p:sp>
      <p:pic>
        <p:nvPicPr>
          <p:cNvPr id="6" name="图片 5" descr="医院全景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620688"/>
            <a:ext cx="8929718" cy="252028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827584" y="4437112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                                       </a:t>
            </a:r>
            <a:r>
              <a:rPr lang="zh-CN" altLang="en-US" sz="2000" b="1" dirty="0" smtClean="0"/>
              <a:t>邓仁丽 </a:t>
            </a:r>
            <a:endParaRPr lang="en-US" altLang="zh-CN" sz="2000" b="1" dirty="0" smtClean="0"/>
          </a:p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 遵义医科大学第五附属（珠海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医院</a:t>
            </a:r>
            <a:endParaRPr lang="en-US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教授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博士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硕士生导师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护理部主任</a:t>
            </a:r>
            <a:endParaRPr lang="zh-C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869160"/>
            <a:ext cx="1763688" cy="165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25144"/>
            <a:ext cx="1800200" cy="180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 descr="标志（新）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009" y="-17145"/>
            <a:ext cx="1500198" cy="143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24"/>
            <a:ext cx="1082394" cy="992196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E6DC-DB3F-4EC7-B24A-1E9C6257510F}" type="slidenum">
              <a:rPr lang="zh-CN" alt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287" y="1118221"/>
            <a:ext cx="892899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 care planning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 the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which individuals are encouraged to clarify their personal values regarding future medical care,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their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preferred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goals and preferences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regarding end-of-life scenarios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their family members and health care team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document these preferences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they lose decisional capacity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预立医疗照护计划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鼓励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个人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阐明他们未来医疗意愿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价值观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，与家庭成员和医疗团队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讨论他们临终情景下的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首选治疗目标和意愿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并在他们失去</a:t>
            </a:r>
            <a:r>
              <a:rPr lang="zh-CN" altLang="en-US" sz="2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决策能力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之前记录这些意愿的过程。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Sudore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2017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Rietjens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2017)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16"/>
          <p:cNvSpPr>
            <a:spLocks noChangeArrowheads="1"/>
          </p:cNvSpPr>
          <p:nvPr/>
        </p:nvSpPr>
        <p:spPr bwMode="auto">
          <a:xfrm>
            <a:off x="0" y="260648"/>
            <a:ext cx="3131840" cy="500063"/>
          </a:xfrm>
          <a:prstGeom prst="rect">
            <a:avLst/>
          </a:prstGeom>
          <a:solidFill>
            <a:srgbClr val="0070C0"/>
          </a:solidFill>
          <a:ln w="55000">
            <a:noFill/>
            <a:bevel/>
          </a:ln>
        </p:spPr>
        <p:txBody>
          <a:bodyPr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ea typeface="微软雅黑" pitchFamily="34" charset="-122"/>
                <a:sym typeface="Arial" charset="0"/>
              </a:rPr>
              <a:t>概 念</a:t>
            </a:r>
            <a:r>
              <a:rPr lang="en-US" altLang="zh-CN" sz="2800" b="1" dirty="0" smtClean="0">
                <a:solidFill>
                  <a:schemeClr val="bg1"/>
                </a:solidFill>
                <a:ea typeface="微软雅黑" pitchFamily="34" charset="-122"/>
                <a:sym typeface="Arial" charset="0"/>
              </a:rPr>
              <a:t>(Definition)</a:t>
            </a:r>
            <a:endParaRPr lang="zh-CN" altLang="en-US" sz="2800" b="1" dirty="0">
              <a:solidFill>
                <a:schemeClr val="bg1"/>
              </a:solidFill>
              <a:ea typeface="微软雅黑" pitchFamily="34" charset="-122"/>
              <a:sym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243" y="0"/>
            <a:ext cx="917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直接连接符 15"/>
          <p:cNvSpPr>
            <a:spLocks noChangeShapeType="1"/>
          </p:cNvSpPr>
          <p:nvPr/>
        </p:nvSpPr>
        <p:spPr bwMode="auto">
          <a:xfrm>
            <a:off x="0" y="1214438"/>
            <a:ext cx="9144000" cy="1587"/>
          </a:xfrm>
          <a:prstGeom prst="line">
            <a:avLst/>
          </a:prstGeom>
          <a:noFill/>
          <a:ln w="25400">
            <a:solidFill>
              <a:srgbClr val="0070C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0"/>
          <p:cNvGrpSpPr/>
          <p:nvPr/>
        </p:nvGrpSpPr>
        <p:grpSpPr bwMode="auto">
          <a:xfrm>
            <a:off x="4572000" y="714375"/>
            <a:ext cx="4572000" cy="500063"/>
            <a:chOff x="-3111610" y="0"/>
            <a:chExt cx="5240607" cy="529772"/>
          </a:xfrm>
        </p:grpSpPr>
        <p:sp>
          <p:nvSpPr>
            <p:cNvPr id="18442" name="矩形 16"/>
            <p:cNvSpPr>
              <a:spLocks noChangeArrowheads="1"/>
            </p:cNvSpPr>
            <p:nvPr/>
          </p:nvSpPr>
          <p:spPr bwMode="auto">
            <a:xfrm>
              <a:off x="-3111610" y="0"/>
              <a:ext cx="5059633" cy="529772"/>
            </a:xfrm>
            <a:prstGeom prst="rect">
              <a:avLst/>
            </a:prstGeom>
            <a:solidFill>
              <a:srgbClr val="0070C0"/>
            </a:solidFill>
            <a:ln w="55000">
              <a:noFill/>
              <a:bevel/>
            </a:ln>
          </p:spPr>
          <p:txBody>
            <a:bodyPr anchor="ctr"/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ea typeface="微软雅黑" pitchFamily="34" charset="-122"/>
                  <a:sym typeface="Arial" charset="0"/>
                </a:rPr>
                <a:t>相 互 关 系</a:t>
              </a:r>
              <a:r>
                <a:rPr lang="en-US" altLang="zh-CN" sz="2800" b="1" dirty="0" smtClean="0">
                  <a:solidFill>
                    <a:schemeClr val="bg1"/>
                  </a:solidFill>
                  <a:ea typeface="微软雅黑" pitchFamily="34" charset="-122"/>
                  <a:sym typeface="Arial" charset="0"/>
                </a:rPr>
                <a:t>(Relationship)</a:t>
              </a:r>
              <a:r>
                <a:rPr lang="zh-CN" altLang="en-US" sz="2800" b="1" dirty="0" smtClean="0">
                  <a:solidFill>
                    <a:schemeClr val="bg1"/>
                  </a:solidFill>
                  <a:ea typeface="微软雅黑" pitchFamily="34" charset="-122"/>
                  <a:sym typeface="Arial" charset="0"/>
                </a:rPr>
                <a:t> </a:t>
              </a:r>
            </a:p>
          </p:txBody>
        </p:sp>
        <p:sp>
          <p:nvSpPr>
            <p:cNvPr id="18443" name="矩形 17"/>
            <p:cNvSpPr>
              <a:spLocks noChangeArrowheads="1"/>
            </p:cNvSpPr>
            <p:nvPr/>
          </p:nvSpPr>
          <p:spPr bwMode="auto">
            <a:xfrm>
              <a:off x="2014697" y="0"/>
              <a:ext cx="114300" cy="529772"/>
            </a:xfrm>
            <a:prstGeom prst="rect">
              <a:avLst/>
            </a:prstGeom>
            <a:solidFill>
              <a:srgbClr val="0070C0"/>
            </a:solidFill>
            <a:ln w="55000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 sz="2400" b="1">
                <a:solidFill>
                  <a:schemeClr val="bg1"/>
                </a:solidFill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3" name="Group 8"/>
          <p:cNvGrpSpPr/>
          <p:nvPr/>
        </p:nvGrpSpPr>
        <p:grpSpPr bwMode="auto">
          <a:xfrm>
            <a:off x="153988" y="1905000"/>
            <a:ext cx="8837612" cy="3738563"/>
            <a:chOff x="0" y="0"/>
            <a:chExt cx="13917" cy="5888"/>
          </a:xfrm>
        </p:grpSpPr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0" y="1200"/>
              <a:ext cx="5760" cy="1680"/>
            </a:xfrm>
            <a:prstGeom prst="ellipse">
              <a:avLst/>
            </a:prstGeom>
            <a:noFill/>
            <a:ln w="31750">
              <a:solidFill>
                <a:srgbClr val="000099"/>
              </a:solidFill>
              <a:round/>
            </a:ln>
          </p:spPr>
          <p:txBody>
            <a:bodyPr wrap="none" lIns="90170" tIns="46990" rIns="90170" bIns="46990" anchor="ctr"/>
            <a:lstStyle/>
            <a:p>
              <a:pPr algn="ctr"/>
              <a:r>
                <a:rPr lang="zh-CN" altLang="en-US" sz="2400" b="1" dirty="0">
                  <a:ea typeface="楷体" pitchFamily="49" charset="-122"/>
                </a:rPr>
                <a:t>患者的临终选择需求</a:t>
              </a:r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7437" y="0"/>
              <a:ext cx="6480" cy="5280"/>
            </a:xfrm>
            <a:prstGeom prst="ellipse">
              <a:avLst/>
            </a:prstGeom>
            <a:noFill/>
            <a:ln w="31750">
              <a:solidFill>
                <a:srgbClr val="000099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>
              <a:off x="8517" y="968"/>
              <a:ext cx="4200" cy="3240"/>
            </a:xfrm>
            <a:custGeom>
              <a:avLst/>
              <a:gdLst/>
              <a:ahLst/>
              <a:cxnLst>
                <a:cxn ang="0">
                  <a:pos x="10800" y="0"/>
                </a:cxn>
                <a:cxn ang="0">
                  <a:pos x="6480" y="4320"/>
                </a:cxn>
                <a:cxn ang="0">
                  <a:pos x="8640" y="4320"/>
                </a:cxn>
                <a:cxn ang="0">
                  <a:pos x="8640" y="8640"/>
                </a:cxn>
                <a:cxn ang="0">
                  <a:pos x="4320" y="8640"/>
                </a:cxn>
                <a:cxn ang="0">
                  <a:pos x="4320" y="6480"/>
                </a:cxn>
                <a:cxn ang="0">
                  <a:pos x="0" y="10800"/>
                </a:cxn>
                <a:cxn ang="0">
                  <a:pos x="4320" y="15120"/>
                </a:cxn>
                <a:cxn ang="0">
                  <a:pos x="4320" y="12960"/>
                </a:cxn>
                <a:cxn ang="0">
                  <a:pos x="8640" y="12960"/>
                </a:cxn>
                <a:cxn ang="0">
                  <a:pos x="8640" y="17280"/>
                </a:cxn>
                <a:cxn ang="0">
                  <a:pos x="6480" y="17280"/>
                </a:cxn>
                <a:cxn ang="0">
                  <a:pos x="10800" y="21600"/>
                </a:cxn>
                <a:cxn ang="0">
                  <a:pos x="15120" y="17280"/>
                </a:cxn>
                <a:cxn ang="0">
                  <a:pos x="12960" y="17280"/>
                </a:cxn>
                <a:cxn ang="0">
                  <a:pos x="12960" y="12960"/>
                </a:cxn>
                <a:cxn ang="0">
                  <a:pos x="17280" y="12960"/>
                </a:cxn>
                <a:cxn ang="0">
                  <a:pos x="17280" y="15120"/>
                </a:cxn>
                <a:cxn ang="0">
                  <a:pos x="21600" y="10800"/>
                </a:cxn>
                <a:cxn ang="0">
                  <a:pos x="17280" y="6480"/>
                </a:cxn>
                <a:cxn ang="0">
                  <a:pos x="17280" y="8640"/>
                </a:cxn>
                <a:cxn ang="0">
                  <a:pos x="12960" y="8640"/>
                </a:cxn>
                <a:cxn ang="0">
                  <a:pos x="12960" y="4320"/>
                </a:cxn>
                <a:cxn ang="0">
                  <a:pos x="15120" y="4320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6480" y="4320"/>
                  </a:lnTo>
                  <a:lnTo>
                    <a:pt x="8640" y="4320"/>
                  </a:lnTo>
                  <a:lnTo>
                    <a:pt x="8640" y="8640"/>
                  </a:lnTo>
                  <a:lnTo>
                    <a:pt x="4320" y="8640"/>
                  </a:lnTo>
                  <a:lnTo>
                    <a:pt x="4320" y="6480"/>
                  </a:lnTo>
                  <a:lnTo>
                    <a:pt x="0" y="10800"/>
                  </a:lnTo>
                  <a:lnTo>
                    <a:pt x="4320" y="15120"/>
                  </a:lnTo>
                  <a:lnTo>
                    <a:pt x="4320" y="12960"/>
                  </a:lnTo>
                  <a:lnTo>
                    <a:pt x="8640" y="12960"/>
                  </a:lnTo>
                  <a:lnTo>
                    <a:pt x="8640" y="17280"/>
                  </a:lnTo>
                  <a:lnTo>
                    <a:pt x="6480" y="17280"/>
                  </a:lnTo>
                  <a:lnTo>
                    <a:pt x="10800" y="21600"/>
                  </a:lnTo>
                  <a:lnTo>
                    <a:pt x="15120" y="17280"/>
                  </a:lnTo>
                  <a:lnTo>
                    <a:pt x="12960" y="17280"/>
                  </a:lnTo>
                  <a:lnTo>
                    <a:pt x="12960" y="12960"/>
                  </a:lnTo>
                  <a:lnTo>
                    <a:pt x="17280" y="12960"/>
                  </a:lnTo>
                  <a:lnTo>
                    <a:pt x="17280" y="15120"/>
                  </a:lnTo>
                  <a:lnTo>
                    <a:pt x="21600" y="10800"/>
                  </a:lnTo>
                  <a:lnTo>
                    <a:pt x="17280" y="6480"/>
                  </a:lnTo>
                  <a:lnTo>
                    <a:pt x="17280" y="8640"/>
                  </a:lnTo>
                  <a:lnTo>
                    <a:pt x="12960" y="8640"/>
                  </a:lnTo>
                  <a:lnTo>
                    <a:pt x="12960" y="4320"/>
                  </a:lnTo>
                  <a:lnTo>
                    <a:pt x="15120" y="4320"/>
                  </a:lnTo>
                  <a:close/>
                </a:path>
              </a:pathLst>
            </a:custGeom>
            <a:noFill/>
            <a:ln w="31750">
              <a:solidFill>
                <a:srgbClr val="000099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5877" y="1568"/>
              <a:ext cx="1320" cy="1320"/>
            </a:xfrm>
            <a:prstGeom prst="leftArrow">
              <a:avLst>
                <a:gd name="adj1" fmla="val 50000"/>
                <a:gd name="adj2" fmla="val 25000"/>
              </a:avLst>
            </a:prstGeom>
            <a:noFill/>
            <a:ln w="31750">
              <a:solidFill>
                <a:srgbClr val="000099"/>
              </a:solidFill>
              <a:miter lim="800000"/>
            </a:ln>
          </p:spPr>
          <p:txBody>
            <a:bodyPr wrap="none" lIns="90170" tIns="46990" rIns="90170" bIns="46990" anchor="ctr"/>
            <a:lstStyle/>
            <a:p>
              <a:pPr algn="ctr"/>
              <a:r>
                <a:rPr lang="zh-CN" altLang="en-US" sz="2400" b="1" dirty="0">
                  <a:latin typeface="Times New Roman" pitchFamily="18" charset="0"/>
                  <a:sym typeface="Arial" pitchFamily="34" charset="0"/>
                </a:rPr>
                <a:t>ACP</a:t>
              </a: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1797" y="4928"/>
              <a:ext cx="1920" cy="960"/>
            </a:xfrm>
            <a:prstGeom prst="ellipse">
              <a:avLst/>
            </a:prstGeom>
            <a:noFill/>
            <a:ln w="31750">
              <a:solidFill>
                <a:srgbClr val="000099"/>
              </a:solidFill>
              <a:round/>
            </a:ln>
          </p:spPr>
          <p:txBody>
            <a:bodyPr wrap="none" lIns="90170" tIns="46990" rIns="90170" bIns="46990" anchor="ctr"/>
            <a:lstStyle/>
            <a:p>
              <a:pPr algn="ctr"/>
              <a:r>
                <a:rPr lang="zh-CN" altLang="en-US" sz="2400" b="1">
                  <a:latin typeface="Times New Roman" pitchFamily="18" charset="0"/>
                </a:rPr>
                <a:t>ADs</a:t>
              </a:r>
            </a:p>
          </p:txBody>
        </p:sp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>
              <a:off x="2397" y="3000"/>
              <a:ext cx="600" cy="1928"/>
            </a:xfrm>
            <a:prstGeom prst="upDownArrow">
              <a:avLst>
                <a:gd name="adj1" fmla="val 50000"/>
                <a:gd name="adj2" fmla="val 64029"/>
              </a:avLst>
            </a:prstGeom>
            <a:noFill/>
            <a:ln w="25400">
              <a:solidFill>
                <a:srgbClr val="000080"/>
              </a:solidFill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0" name="椭圆 19"/>
          <p:cNvSpPr>
            <a:spLocks noChangeArrowheads="1"/>
          </p:cNvSpPr>
          <p:nvPr/>
        </p:nvSpPr>
        <p:spPr bwMode="auto">
          <a:xfrm>
            <a:off x="3600450" y="2736850"/>
            <a:ext cx="1490663" cy="11557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/>
          <a:lstStyle/>
          <a:p>
            <a:r>
              <a:rPr lang="en-US" altLang="zh-CN"/>
              <a:t> 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6172200" y="1947863"/>
            <a:ext cx="1447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    </a:t>
            </a:r>
            <a:r>
              <a:rPr lang="zh-CN" altLang="en-US" sz="2400" b="1" dirty="0">
                <a:ea typeface="楷体" pitchFamily="49" charset="-122"/>
              </a:rPr>
              <a:t>患者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4648200" y="3128963"/>
            <a:ext cx="890588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ea typeface="楷体" pitchFamily="49" charset="-122"/>
                <a:sym typeface="Arial" pitchFamily="34" charset="0"/>
              </a:rPr>
              <a:t>    家</a:t>
            </a:r>
          </a:p>
          <a:p>
            <a:r>
              <a:rPr lang="zh-CN" altLang="en-US" sz="2400" b="1" dirty="0">
                <a:ea typeface="楷体" pitchFamily="49" charset="-122"/>
                <a:sym typeface="Arial" pitchFamily="34" charset="0"/>
              </a:rPr>
              <a:t>    属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6035675" y="4556125"/>
            <a:ext cx="18113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ea typeface="楷体" pitchFamily="49" charset="-122"/>
              </a:rPr>
              <a:t>  医务人员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096000" y="3281363"/>
            <a:ext cx="1600200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ea typeface="楷体" pitchFamily="49" charset="-122"/>
              </a:rPr>
              <a:t>   自主权</a:t>
            </a:r>
          </a:p>
          <a:p>
            <a:endParaRPr lang="zh-CN" altLang="en-US" sz="2400" b="1" dirty="0">
              <a:ea typeface="楷体" pitchFamily="49" charset="-122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8229600" y="2901950"/>
            <a:ext cx="990600" cy="1189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ea typeface="楷体" pitchFamily="49" charset="-122"/>
              </a:rPr>
              <a:t>代</a:t>
            </a:r>
          </a:p>
          <a:p>
            <a:r>
              <a:rPr lang="zh-CN" altLang="en-US" sz="2400" b="1" dirty="0">
                <a:ea typeface="楷体" pitchFamily="49" charset="-122"/>
              </a:rPr>
              <a:t>理</a:t>
            </a:r>
          </a:p>
          <a:p>
            <a:r>
              <a:rPr lang="zh-CN" altLang="en-US" sz="2400" b="1" dirty="0">
                <a:ea typeface="楷体" pitchFamily="49" charset="-122"/>
              </a:rPr>
              <a:t>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96136" y="587727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</a:t>
            </a:r>
            <a:r>
              <a:rPr lang="zh-CN" altLang="en-US" dirty="0" smtClean="0"/>
              <a:t>陈柳柳 </a:t>
            </a:r>
            <a:r>
              <a:rPr lang="en-US" altLang="zh-CN" dirty="0" smtClean="0"/>
              <a:t>et al. 2015)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BDB818-D072-443F-9EA6-686C03B5058C}" type="datetime1">
              <a:rPr lang="zh-CN" altLang="en-US" smtClean="0"/>
              <a:pPr>
                <a:defRPr/>
              </a:pPr>
              <a:t>2018/11/28</a:t>
            </a:fld>
            <a:endParaRPr lang="zh-CN" altLang="en-US" sz="180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58" y="1628800"/>
            <a:ext cx="885053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844824"/>
            <a:ext cx="8964488" cy="1143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Part B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ACP</a:t>
            </a:r>
            <a:r>
              <a:rPr lang="zh-CN" altLang="en-US" sz="3200" dirty="0" smtClean="0"/>
              <a:t>临床运用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zh-CN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“VIP for future care” model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BDB818-D072-443F-9EA6-686C03B5058C}" type="datetime1">
              <a:rPr lang="zh-CN" altLang="en-US" smtClean="0"/>
              <a:pPr>
                <a:defRPr/>
              </a:pPr>
              <a:t>2018/11/28</a:t>
            </a:fld>
            <a:endParaRPr lang="zh-CN" altLang="en-US" sz="1800"/>
          </a:p>
        </p:txBody>
      </p:sp>
      <p:pic>
        <p:nvPicPr>
          <p:cNvPr id="4" name="Picture 1" descr="C:\Users\wuli\Documents\Tencent Files\690891192\Image\C2C\6N}U95$E4CTS117AX~~T)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04760"/>
            <a:ext cx="2304256" cy="1675823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755576" y="3429000"/>
            <a:ext cx="7596336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/>
              <a:t>晚期肿瘤患者“预立医疗照护计划”干预模式的构建及其实证研究</a:t>
            </a:r>
            <a:r>
              <a:rPr lang="en-US" altLang="zh-CN" sz="2000" b="1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zh-CN" sz="2000" b="1" dirty="0" smtClean="0"/>
              <a:t>NSFC:71663064</a:t>
            </a:r>
            <a:endParaRPr lang="zh-CN" altLang="en-US" sz="2000" b="1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487" y="0"/>
            <a:ext cx="917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直接连接符 15"/>
          <p:cNvSpPr>
            <a:spLocks noChangeShapeType="1"/>
          </p:cNvSpPr>
          <p:nvPr/>
        </p:nvSpPr>
        <p:spPr bwMode="auto">
          <a:xfrm>
            <a:off x="0" y="1214438"/>
            <a:ext cx="9144000" cy="1587"/>
          </a:xfrm>
          <a:prstGeom prst="line">
            <a:avLst/>
          </a:prstGeom>
          <a:noFill/>
          <a:ln w="25400">
            <a:solidFill>
              <a:srgbClr val="0070C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0"/>
          <p:cNvGrpSpPr/>
          <p:nvPr/>
        </p:nvGrpSpPr>
        <p:grpSpPr bwMode="auto">
          <a:xfrm>
            <a:off x="6357938" y="714375"/>
            <a:ext cx="2786062" cy="500063"/>
            <a:chOff x="0" y="0"/>
            <a:chExt cx="2128997" cy="529772"/>
          </a:xfrm>
        </p:grpSpPr>
        <p:sp>
          <p:nvSpPr>
            <p:cNvPr id="31751" name="矩形 16"/>
            <p:cNvSpPr>
              <a:spLocks noChangeArrowheads="1"/>
            </p:cNvSpPr>
            <p:nvPr/>
          </p:nvSpPr>
          <p:spPr bwMode="auto">
            <a:xfrm>
              <a:off x="0" y="0"/>
              <a:ext cx="1948022" cy="529772"/>
            </a:xfrm>
            <a:prstGeom prst="rect">
              <a:avLst/>
            </a:prstGeom>
            <a:solidFill>
              <a:srgbClr val="0070C0"/>
            </a:solidFill>
            <a:ln w="55000">
              <a:noFill/>
              <a:bevel/>
            </a:ln>
          </p:spPr>
          <p:txBody>
            <a:bodyPr anchor="ctr"/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ACP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沟通方案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31752" name="矩形 17"/>
            <p:cNvSpPr>
              <a:spLocks noChangeArrowheads="1"/>
            </p:cNvSpPr>
            <p:nvPr/>
          </p:nvSpPr>
          <p:spPr bwMode="auto">
            <a:xfrm>
              <a:off x="2014697" y="0"/>
              <a:ext cx="114300" cy="529772"/>
            </a:xfrm>
            <a:prstGeom prst="rect">
              <a:avLst/>
            </a:prstGeom>
            <a:solidFill>
              <a:srgbClr val="0070C0"/>
            </a:solidFill>
            <a:ln w="55000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 sz="2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矩形 3"/>
          <p:cNvSpPr/>
          <p:nvPr/>
        </p:nvSpPr>
        <p:spPr bwMode="auto">
          <a:xfrm>
            <a:off x="2771800" y="1340768"/>
            <a:ext cx="3600400" cy="7712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组合沟通模型</a:t>
            </a:r>
          </a:p>
        </p:txBody>
      </p:sp>
      <p:sp>
        <p:nvSpPr>
          <p:cNvPr id="25" name="矩形 24"/>
          <p:cNvSpPr/>
          <p:nvPr/>
        </p:nvSpPr>
        <p:spPr bwMode="auto">
          <a:xfrm>
            <a:off x="2123728" y="4293096"/>
            <a:ext cx="4968552" cy="1800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干预方案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Intervention protocol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身临其境（通过视频介绍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ACP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患病经历</a:t>
            </a:r>
            <a:endParaRPr lang="en-US" altLang="zh-CN" sz="2400" dirty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3.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相约星期二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（了解患者意愿）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" name="右箭头 40"/>
          <p:cNvSpPr/>
          <p:nvPr/>
        </p:nvSpPr>
        <p:spPr bwMode="auto">
          <a:xfrm>
            <a:off x="1619672" y="2492896"/>
            <a:ext cx="2808312" cy="129614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</a:rPr>
              <a:t>三次访谈</a:t>
            </a:r>
          </a:p>
        </p:txBody>
      </p:sp>
      <p:sp>
        <p:nvSpPr>
          <p:cNvPr id="43" name="左箭头 42"/>
          <p:cNvSpPr/>
          <p:nvPr/>
        </p:nvSpPr>
        <p:spPr bwMode="auto">
          <a:xfrm>
            <a:off x="4860032" y="2348880"/>
            <a:ext cx="2520280" cy="144016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</a:rPr>
              <a:t>文献评阅</a:t>
            </a:r>
          </a:p>
        </p:txBody>
      </p:sp>
      <p:sp>
        <p:nvSpPr>
          <p:cNvPr id="44" name="下箭头 43"/>
          <p:cNvSpPr/>
          <p:nvPr/>
        </p:nvSpPr>
        <p:spPr bwMode="auto">
          <a:xfrm>
            <a:off x="4355976" y="2132856"/>
            <a:ext cx="432048" cy="21602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8198" name="矩形 8197"/>
          <p:cNvSpPr/>
          <p:nvPr/>
        </p:nvSpPr>
        <p:spPr bwMode="auto">
          <a:xfrm>
            <a:off x="1043608" y="2348880"/>
            <a:ext cx="7416824" cy="11665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VIP for Future</a:t>
            </a:r>
            <a:r>
              <a:rPr kumimoji="0" lang="en-US" altLang="zh-CN" sz="4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Care</a:t>
            </a:r>
            <a:r>
              <a:rPr kumimoji="0" lang="en-US" altLang="zh-CN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zh-CN" alt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914399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52736"/>
            <a:ext cx="9144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243" y="0"/>
            <a:ext cx="917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直接连接符 15"/>
          <p:cNvSpPr>
            <a:spLocks noChangeShapeType="1"/>
          </p:cNvSpPr>
          <p:nvPr/>
        </p:nvSpPr>
        <p:spPr bwMode="auto">
          <a:xfrm>
            <a:off x="0" y="1214438"/>
            <a:ext cx="9144000" cy="1587"/>
          </a:xfrm>
          <a:prstGeom prst="line">
            <a:avLst/>
          </a:prstGeom>
          <a:noFill/>
          <a:ln w="25400">
            <a:solidFill>
              <a:srgbClr val="0070C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0"/>
          <p:cNvGrpSpPr/>
          <p:nvPr/>
        </p:nvGrpSpPr>
        <p:grpSpPr bwMode="auto">
          <a:xfrm>
            <a:off x="6594767" y="548680"/>
            <a:ext cx="2549233" cy="665758"/>
            <a:chOff x="180975" y="-175539"/>
            <a:chExt cx="1948022" cy="705311"/>
          </a:xfrm>
        </p:grpSpPr>
        <p:sp>
          <p:nvSpPr>
            <p:cNvPr id="31751" name="矩形 16"/>
            <p:cNvSpPr>
              <a:spLocks noChangeArrowheads="1"/>
            </p:cNvSpPr>
            <p:nvPr/>
          </p:nvSpPr>
          <p:spPr bwMode="auto">
            <a:xfrm>
              <a:off x="180975" y="-175539"/>
              <a:ext cx="1948022" cy="682344"/>
            </a:xfrm>
            <a:prstGeom prst="rect">
              <a:avLst/>
            </a:prstGeom>
            <a:solidFill>
              <a:srgbClr val="0070C0"/>
            </a:solidFill>
            <a:ln w="55000">
              <a:noFill/>
              <a:bevel/>
            </a:ln>
          </p:spPr>
          <p:txBody>
            <a:bodyPr anchor="ctr"/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ACP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干预方案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31752" name="矩形 17"/>
            <p:cNvSpPr>
              <a:spLocks noChangeArrowheads="1"/>
            </p:cNvSpPr>
            <p:nvPr/>
          </p:nvSpPr>
          <p:spPr bwMode="auto">
            <a:xfrm>
              <a:off x="2014697" y="0"/>
              <a:ext cx="114300" cy="529772"/>
            </a:xfrm>
            <a:prstGeom prst="rect">
              <a:avLst/>
            </a:prstGeom>
            <a:solidFill>
              <a:srgbClr val="0070C0"/>
            </a:solidFill>
            <a:ln w="55000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 sz="2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 bwMode="auto">
          <a:xfrm>
            <a:off x="277399" y="1916832"/>
            <a:ext cx="4276709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VIP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for Future Care</a:t>
            </a:r>
            <a:endParaRPr kumimoji="0" lang="zh-CN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7" name="等于号 6"/>
          <p:cNvSpPr/>
          <p:nvPr/>
        </p:nvSpPr>
        <p:spPr bwMode="auto">
          <a:xfrm rot="5400000">
            <a:off x="1957317" y="3104964"/>
            <a:ext cx="949243" cy="648072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295291" y="4149080"/>
            <a:ext cx="4276709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4000" dirty="0" smtClean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ACP</a:t>
            </a:r>
            <a:r>
              <a:rPr lang="zh-CN" altLang="en-US" sz="4000" dirty="0" smtClean="0">
                <a:solidFill>
                  <a:schemeClr val="tx1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沟通模型</a:t>
            </a:r>
            <a:endParaRPr kumimoji="0" lang="zh-CN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1256467"/>
            <a:ext cx="391594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VIP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是一个缩写词</a:t>
            </a:r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ery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mportant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erson</a:t>
            </a:r>
          </a:p>
          <a:p>
            <a:pPr algn="just"/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非常</a:t>
            </a:r>
            <a:r>
              <a:rPr lang="zh-CN" altLang="en-US" sz="2800" dirty="0">
                <a:latin typeface="Times New Roman" pitchFamily="18" charset="0"/>
                <a:cs typeface="Times New Roman" pitchFamily="18" charset="0"/>
              </a:rPr>
              <a:t>重要的人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en-US" altLang="zh-CN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ideo</a:t>
            </a:r>
          </a:p>
          <a:p>
            <a:pPr algn="just">
              <a:lnSpc>
                <a:spcPct val="150000"/>
              </a:lnSpc>
            </a:pP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llness experience</a:t>
            </a:r>
          </a:p>
          <a:p>
            <a:pPr algn="just">
              <a:lnSpc>
                <a:spcPct val="150000"/>
              </a:lnSpc>
            </a:pP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reference</a:t>
            </a:r>
          </a:p>
          <a:p>
            <a:pPr algn="just"/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956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BDB818-D072-443F-9EA6-686C03B5058C}" type="datetime1">
              <a:rPr lang="zh-CN" altLang="en-US" smtClean="0"/>
              <a:pPr>
                <a:defRPr/>
              </a:pPr>
              <a:t>2018/11/28</a:t>
            </a:fld>
            <a:endParaRPr lang="zh-CN" altLang="en-US" sz="1800"/>
          </a:p>
        </p:txBody>
      </p:sp>
      <p:sp>
        <p:nvSpPr>
          <p:cNvPr id="4" name="圆角矩形 1"/>
          <p:cNvSpPr/>
          <p:nvPr/>
        </p:nvSpPr>
        <p:spPr>
          <a:xfrm>
            <a:off x="2555776" y="764704"/>
            <a:ext cx="6373932" cy="5411670"/>
          </a:xfrm>
          <a:custGeom>
            <a:avLst/>
            <a:gdLst/>
            <a:ahLst/>
            <a:cxnLst/>
            <a:rect l="l" t="t" r="r" b="b"/>
            <a:pathLst>
              <a:path w="6373932" h="6040664">
                <a:moveTo>
                  <a:pt x="7473" y="0"/>
                </a:moveTo>
                <a:lnTo>
                  <a:pt x="123539" y="0"/>
                </a:lnTo>
                <a:lnTo>
                  <a:pt x="123539" y="5658999"/>
                </a:lnTo>
                <a:cubicBezTo>
                  <a:pt x="123539" y="5800213"/>
                  <a:pt x="241633" y="5914690"/>
                  <a:pt x="387309" y="5914690"/>
                </a:cubicBezTo>
                <a:lnTo>
                  <a:pt x="6373932" y="5914690"/>
                </a:lnTo>
                <a:lnTo>
                  <a:pt x="6373932" y="6040664"/>
                </a:lnTo>
                <a:lnTo>
                  <a:pt x="263770" y="6040664"/>
                </a:lnTo>
                <a:cubicBezTo>
                  <a:pt x="118094" y="6040664"/>
                  <a:pt x="0" y="5926188"/>
                  <a:pt x="0" y="5784974"/>
                </a:cubicBezTo>
                <a:lnTo>
                  <a:pt x="0" y="50858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圆角矩形 1"/>
          <p:cNvSpPr/>
          <p:nvPr/>
        </p:nvSpPr>
        <p:spPr>
          <a:xfrm>
            <a:off x="2495103" y="753634"/>
            <a:ext cx="6469385" cy="5627694"/>
          </a:xfrm>
          <a:custGeom>
            <a:avLst/>
            <a:gdLst/>
            <a:ahLst/>
            <a:cxnLst/>
            <a:rect l="l" t="t" r="r" b="b"/>
            <a:pathLst>
              <a:path w="6469385" h="6275766">
                <a:moveTo>
                  <a:pt x="0" y="0"/>
                </a:moveTo>
                <a:lnTo>
                  <a:pt x="145686" y="0"/>
                </a:lnTo>
                <a:lnTo>
                  <a:pt x="145686" y="5840190"/>
                </a:lnTo>
                <a:cubicBezTo>
                  <a:pt x="145686" y="6001351"/>
                  <a:pt x="284951" y="6131997"/>
                  <a:pt x="456743" y="6131997"/>
                </a:cubicBezTo>
                <a:lnTo>
                  <a:pt x="6469385" y="6131997"/>
                </a:lnTo>
                <a:lnTo>
                  <a:pt x="6469385" y="6275766"/>
                </a:lnTo>
                <a:lnTo>
                  <a:pt x="311057" y="6275766"/>
                </a:lnTo>
                <a:cubicBezTo>
                  <a:pt x="139265" y="6275766"/>
                  <a:pt x="0" y="6145120"/>
                  <a:pt x="0" y="5983959"/>
                </a:cubicBezTo>
                <a:close/>
              </a:path>
            </a:pathLst>
          </a:cu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圆角矩形 1"/>
          <p:cNvSpPr/>
          <p:nvPr/>
        </p:nvSpPr>
        <p:spPr>
          <a:xfrm>
            <a:off x="2195736" y="1052736"/>
            <a:ext cx="6675030" cy="5195646"/>
          </a:xfrm>
          <a:custGeom>
            <a:avLst/>
            <a:gdLst/>
            <a:ahLst/>
            <a:cxnLst/>
            <a:rect l="l" t="t" r="r" b="b"/>
            <a:pathLst>
              <a:path w="6675030" h="5836680">
                <a:moveTo>
                  <a:pt x="0" y="0"/>
                </a:moveTo>
                <a:lnTo>
                  <a:pt x="134832" y="0"/>
                </a:lnTo>
                <a:lnTo>
                  <a:pt x="134832" y="5455015"/>
                </a:lnTo>
                <a:cubicBezTo>
                  <a:pt x="134832" y="5596229"/>
                  <a:pt x="263721" y="5710706"/>
                  <a:pt x="422714" y="5710706"/>
                </a:cubicBezTo>
                <a:lnTo>
                  <a:pt x="6675030" y="5710706"/>
                </a:lnTo>
                <a:lnTo>
                  <a:pt x="6675030" y="5836680"/>
                </a:lnTo>
                <a:lnTo>
                  <a:pt x="287882" y="5836680"/>
                </a:lnTo>
                <a:cubicBezTo>
                  <a:pt x="128889" y="5836680"/>
                  <a:pt x="0" y="5722204"/>
                  <a:pt x="0" y="5580990"/>
                </a:cubicBezTo>
                <a:close/>
              </a:path>
            </a:pathLst>
          </a:cu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23728" y="1268760"/>
            <a:ext cx="726359" cy="778242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>
            <a:outerShdw dist="38100" algn="l" rotWithShape="0">
              <a:prstClr val="black">
                <a:alpha val="49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594861" y="2045428"/>
            <a:ext cx="929825" cy="1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9" name="圆角矩形 8"/>
          <p:cNvSpPr/>
          <p:nvPr/>
        </p:nvSpPr>
        <p:spPr>
          <a:xfrm>
            <a:off x="3382644" y="1187794"/>
            <a:ext cx="3746148" cy="885699"/>
          </a:xfrm>
          <a:prstGeom prst="roundRect">
            <a:avLst>
              <a:gd name="adj" fmla="val 10006"/>
            </a:avLst>
          </a:prstGeom>
          <a:solidFill>
            <a:srgbClr val="FFC000"/>
          </a:solidFill>
          <a:ln w="25400" cap="flat" cmpd="sng" algn="ctr">
            <a:noFill/>
            <a:prstDash val="solid"/>
          </a:ln>
          <a:effectLst>
            <a:outerShdw dist="38100" algn="l" rotWithShape="0">
              <a:prstClr val="black">
                <a:alpha val="49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圆角矩形 21"/>
          <p:cNvSpPr/>
          <p:nvPr/>
        </p:nvSpPr>
        <p:spPr>
          <a:xfrm>
            <a:off x="3382644" y="1194517"/>
            <a:ext cx="3024336" cy="587758"/>
          </a:xfrm>
          <a:custGeom>
            <a:avLst/>
            <a:gdLst/>
            <a:ahLst/>
            <a:cxnLst/>
            <a:rect l="l" t="t" r="r" b="b"/>
            <a:pathLst>
              <a:path w="3024336" h="587758">
                <a:moveTo>
                  <a:pt x="88623" y="0"/>
                </a:moveTo>
                <a:lnTo>
                  <a:pt x="2935713" y="0"/>
                </a:lnTo>
                <a:cubicBezTo>
                  <a:pt x="2984658" y="0"/>
                  <a:pt x="3024336" y="39678"/>
                  <a:pt x="3024336" y="88623"/>
                </a:cubicBezTo>
                <a:lnTo>
                  <a:pt x="3024336" y="402900"/>
                </a:lnTo>
                <a:cubicBezTo>
                  <a:pt x="2669482" y="517144"/>
                  <a:pt x="2179692" y="587758"/>
                  <a:pt x="1638765" y="587758"/>
                </a:cubicBezTo>
                <a:cubicBezTo>
                  <a:pt x="953663" y="587758"/>
                  <a:pt x="350591" y="474486"/>
                  <a:pt x="0" y="302375"/>
                </a:cubicBezTo>
                <a:lnTo>
                  <a:pt x="0" y="88623"/>
                </a:lnTo>
                <a:cubicBezTo>
                  <a:pt x="0" y="39678"/>
                  <a:pt x="39678" y="0"/>
                  <a:pt x="88623" y="0"/>
                </a:cubicBezTo>
                <a:close/>
              </a:path>
            </a:pathLst>
          </a:custGeom>
          <a:solidFill>
            <a:srgbClr val="FFFFFF">
              <a:alpha val="27843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438191" y="1245492"/>
            <a:ext cx="3618593" cy="754261"/>
          </a:xfrm>
          <a:prstGeom prst="roundRect">
            <a:avLst>
              <a:gd name="adj" fmla="val 10006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63500" dist="25400" dir="13500000">
              <a:prstClr val="black">
                <a:alpha val="61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051720" y="2492896"/>
            <a:ext cx="720079" cy="936104"/>
          </a:xfrm>
          <a:prstGeom prst="ellipse">
            <a:avLst/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>
            <a:outerShdw dist="38100" algn="l" rotWithShape="0">
              <a:prstClr val="black">
                <a:alpha val="49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699792" y="3212976"/>
            <a:ext cx="785809" cy="2"/>
          </a:xfrm>
          <a:prstGeom prst="line">
            <a:avLst/>
          </a:prstGeom>
          <a:noFill/>
          <a:ln w="28575" cap="flat" cmpd="sng" algn="ctr">
            <a:solidFill>
              <a:srgbClr val="4BACC6"/>
            </a:solidFill>
            <a:prstDash val="solid"/>
          </a:ln>
          <a:effectLst/>
        </p:spPr>
      </p:cxnSp>
      <p:sp>
        <p:nvSpPr>
          <p:cNvPr id="14" name="圆角矩形 13"/>
          <p:cNvSpPr/>
          <p:nvPr/>
        </p:nvSpPr>
        <p:spPr>
          <a:xfrm>
            <a:off x="3454391" y="2708921"/>
            <a:ext cx="4538498" cy="1008111"/>
          </a:xfrm>
          <a:prstGeom prst="roundRect">
            <a:avLst>
              <a:gd name="adj" fmla="val 10006"/>
            </a:avLst>
          </a:prstGeom>
          <a:solidFill>
            <a:sysClr val="windowText" lastClr="000000">
              <a:lumMod val="65000"/>
              <a:lumOff val="35000"/>
            </a:sysClr>
          </a:solidFill>
          <a:ln w="25400" cap="flat" cmpd="sng" algn="ctr">
            <a:noFill/>
            <a:prstDash val="solid"/>
          </a:ln>
          <a:effectLst>
            <a:outerShdw dist="38100" algn="l" rotWithShape="0">
              <a:prstClr val="black">
                <a:alpha val="49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圆角矩形 21"/>
          <p:cNvSpPr/>
          <p:nvPr/>
        </p:nvSpPr>
        <p:spPr>
          <a:xfrm>
            <a:off x="3454391" y="2526450"/>
            <a:ext cx="2376525" cy="908625"/>
          </a:xfrm>
          <a:custGeom>
            <a:avLst/>
            <a:gdLst/>
            <a:ahLst/>
            <a:cxnLst/>
            <a:rect l="l" t="t" r="r" b="b"/>
            <a:pathLst>
              <a:path w="3024336" h="587758">
                <a:moveTo>
                  <a:pt x="88623" y="0"/>
                </a:moveTo>
                <a:lnTo>
                  <a:pt x="2935713" y="0"/>
                </a:lnTo>
                <a:cubicBezTo>
                  <a:pt x="2984658" y="0"/>
                  <a:pt x="3024336" y="39678"/>
                  <a:pt x="3024336" y="88623"/>
                </a:cubicBezTo>
                <a:lnTo>
                  <a:pt x="3024336" y="402900"/>
                </a:lnTo>
                <a:cubicBezTo>
                  <a:pt x="2669482" y="517144"/>
                  <a:pt x="2179692" y="587758"/>
                  <a:pt x="1638765" y="587758"/>
                </a:cubicBezTo>
                <a:cubicBezTo>
                  <a:pt x="953663" y="587758"/>
                  <a:pt x="350591" y="474486"/>
                  <a:pt x="0" y="302375"/>
                </a:cubicBezTo>
                <a:lnTo>
                  <a:pt x="0" y="88623"/>
                </a:lnTo>
                <a:cubicBezTo>
                  <a:pt x="0" y="39678"/>
                  <a:pt x="39678" y="0"/>
                  <a:pt x="88623" y="0"/>
                </a:cubicBezTo>
                <a:close/>
              </a:path>
            </a:pathLst>
          </a:custGeom>
          <a:solidFill>
            <a:srgbClr val="FFFFFF">
              <a:alpha val="16863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563888" y="2780928"/>
            <a:ext cx="4392488" cy="864096"/>
          </a:xfrm>
          <a:prstGeom prst="roundRect">
            <a:avLst>
              <a:gd name="adj" fmla="val 10006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63500" dist="25400" dir="13500000">
              <a:prstClr val="black">
                <a:alpha val="61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184457" y="3894602"/>
            <a:ext cx="647060" cy="693280"/>
          </a:xfrm>
          <a:prstGeom prst="ellipse">
            <a:avLst/>
          </a:prstGeom>
          <a:solidFill>
            <a:srgbClr val="4BACC6"/>
          </a:solidFill>
          <a:ln w="25400" cap="flat" cmpd="sng" algn="ctr">
            <a:noFill/>
            <a:prstDash val="solid"/>
          </a:ln>
          <a:effectLst>
            <a:outerShdw dist="38100" algn="l" rotWithShape="0">
              <a:prstClr val="black">
                <a:alpha val="49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627784" y="4581128"/>
            <a:ext cx="1080120" cy="2"/>
          </a:xfrm>
          <a:prstGeom prst="line">
            <a:avLst/>
          </a:prstGeom>
          <a:noFill/>
          <a:ln w="28575" cap="flat" cmpd="sng" algn="ctr">
            <a:solidFill>
              <a:srgbClr val="4BACC6"/>
            </a:solidFill>
            <a:prstDash val="solid"/>
          </a:ln>
          <a:effectLst/>
        </p:spPr>
      </p:cxnSp>
      <p:sp>
        <p:nvSpPr>
          <p:cNvPr id="19" name="圆角矩形 18"/>
          <p:cNvSpPr/>
          <p:nvPr/>
        </p:nvSpPr>
        <p:spPr>
          <a:xfrm>
            <a:off x="3779912" y="4293096"/>
            <a:ext cx="4107066" cy="1296144"/>
          </a:xfrm>
          <a:prstGeom prst="roundRect">
            <a:avLst>
              <a:gd name="adj" fmla="val 10006"/>
            </a:avLst>
          </a:prstGeom>
          <a:solidFill>
            <a:srgbClr val="4BACC6"/>
          </a:solidFill>
          <a:ln w="25400" cap="flat" cmpd="sng" algn="ctr">
            <a:noFill/>
            <a:prstDash val="solid"/>
          </a:ln>
          <a:effectLst>
            <a:outerShdw dist="38100" algn="l" rotWithShape="0">
              <a:prstClr val="black">
                <a:alpha val="49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圆角矩形 21"/>
          <p:cNvSpPr/>
          <p:nvPr/>
        </p:nvSpPr>
        <p:spPr>
          <a:xfrm>
            <a:off x="3957831" y="4437111"/>
            <a:ext cx="4035058" cy="1136847"/>
          </a:xfrm>
          <a:custGeom>
            <a:avLst/>
            <a:gdLst/>
            <a:ahLst/>
            <a:cxnLst/>
            <a:rect l="l" t="t" r="r" b="b"/>
            <a:pathLst>
              <a:path w="3024336" h="587758">
                <a:moveTo>
                  <a:pt x="88623" y="0"/>
                </a:moveTo>
                <a:lnTo>
                  <a:pt x="2935713" y="0"/>
                </a:lnTo>
                <a:cubicBezTo>
                  <a:pt x="2984658" y="0"/>
                  <a:pt x="3024336" y="39678"/>
                  <a:pt x="3024336" y="88623"/>
                </a:cubicBezTo>
                <a:lnTo>
                  <a:pt x="3024336" y="402900"/>
                </a:lnTo>
                <a:cubicBezTo>
                  <a:pt x="2669482" y="517144"/>
                  <a:pt x="2179692" y="587758"/>
                  <a:pt x="1638765" y="587758"/>
                </a:cubicBezTo>
                <a:cubicBezTo>
                  <a:pt x="953663" y="587758"/>
                  <a:pt x="350591" y="474486"/>
                  <a:pt x="0" y="302375"/>
                </a:cubicBezTo>
                <a:lnTo>
                  <a:pt x="0" y="88623"/>
                </a:lnTo>
                <a:cubicBezTo>
                  <a:pt x="0" y="39678"/>
                  <a:pt x="39678" y="0"/>
                  <a:pt x="88623" y="0"/>
                </a:cubicBezTo>
                <a:close/>
              </a:path>
            </a:pathLst>
          </a:custGeom>
          <a:solidFill>
            <a:srgbClr val="FFFFFF">
              <a:alpha val="16863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3707904" y="4365104"/>
            <a:ext cx="4320480" cy="1152128"/>
          </a:xfrm>
          <a:prstGeom prst="roundRect">
            <a:avLst>
              <a:gd name="adj" fmla="val 10006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63500" dist="25400" dir="13500000">
              <a:prstClr val="black">
                <a:alpha val="61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30972" y="1217290"/>
            <a:ext cx="963821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 panose="020E050203030302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01</a:t>
            </a:r>
            <a:endParaRPr kumimoji="0" lang="en-US" altLang="zh-CN" sz="44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75656" y="2492896"/>
            <a:ext cx="1728192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 panose="020E050203030302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16224" y="3709767"/>
            <a:ext cx="963821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 panose="020E050203030302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03</a:t>
            </a:r>
            <a:endParaRPr kumimoji="0" lang="en-US" altLang="zh-CN" sz="44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ndara" panose="020E050203030302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0628" y="1383159"/>
            <a:ext cx="355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杏林晚语（</a:t>
            </a: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400" b="1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黑体" panose="02010609060101010101" pitchFamily="49" charset="-122"/>
              </a:rPr>
              <a:t>Video </a:t>
            </a:r>
            <a:r>
              <a:rPr lang="en-US" altLang="zh-CN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98896" y="2905780"/>
            <a:ext cx="431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患病经历</a:t>
            </a:r>
            <a:r>
              <a:rPr lang="zh-CN" altLang="en-US" sz="2400" b="1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2400" b="1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Illness Experience</a:t>
            </a:r>
            <a:r>
              <a:rPr lang="zh-CN" altLang="en-US" sz="2400" b="1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51920" y="4437112"/>
            <a:ext cx="4499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相约星期二（</a:t>
            </a:r>
            <a:r>
              <a:rPr lang="en-US" altLang="zh-CN" sz="2800" b="1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Preference</a:t>
            </a:r>
            <a:r>
              <a:rPr lang="zh-CN" altLang="en-US" sz="2800" b="1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endParaRPr lang="en-US" altLang="zh-CN" sz="2800" b="1" kern="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圆角矩形 1"/>
          <p:cNvSpPr/>
          <p:nvPr/>
        </p:nvSpPr>
        <p:spPr>
          <a:xfrm rot="16200000">
            <a:off x="-1953760" y="3023918"/>
            <a:ext cx="5472607" cy="1242209"/>
          </a:xfrm>
          <a:custGeom>
            <a:avLst/>
            <a:gdLst/>
            <a:ahLst/>
            <a:cxnLst/>
            <a:rect l="l" t="t" r="r" b="b"/>
            <a:pathLst>
              <a:path w="5769171" h="1259631">
                <a:moveTo>
                  <a:pt x="5769171" y="1150753"/>
                </a:moveTo>
                <a:lnTo>
                  <a:pt x="5769171" y="1259631"/>
                </a:lnTo>
                <a:lnTo>
                  <a:pt x="248814" y="1259631"/>
                </a:lnTo>
                <a:cubicBezTo>
                  <a:pt x="111398" y="1259631"/>
                  <a:pt x="0" y="1160690"/>
                  <a:pt x="0" y="1038640"/>
                </a:cubicBezTo>
                <a:lnTo>
                  <a:pt x="0" y="0"/>
                </a:lnTo>
                <a:lnTo>
                  <a:pt x="116534" y="0"/>
                </a:lnTo>
                <a:lnTo>
                  <a:pt x="116534" y="929761"/>
                </a:lnTo>
                <a:cubicBezTo>
                  <a:pt x="116534" y="1051811"/>
                  <a:pt x="227932" y="1150753"/>
                  <a:pt x="365348" y="1150753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-1088211" y="2785110"/>
            <a:ext cx="3508653" cy="12877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/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VIP for</a:t>
            </a:r>
          </a:p>
          <a:p>
            <a:pPr algn="just"/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Care</a:t>
            </a:r>
          </a:p>
          <a:p>
            <a:pPr algn="just"/>
            <a:endParaRPr lang="en-US" altLang="zh-C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3" descr="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15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6147" name="直接连接符 15"/>
          <p:cNvSpPr>
            <a:spLocks noChangeShapeType="1"/>
          </p:cNvSpPr>
          <p:nvPr/>
        </p:nvSpPr>
        <p:spPr bwMode="auto">
          <a:xfrm>
            <a:off x="0" y="1214438"/>
            <a:ext cx="9144000" cy="1587"/>
          </a:xfrm>
          <a:prstGeom prst="line">
            <a:avLst/>
          </a:prstGeom>
          <a:noFill/>
          <a:ln w="25400">
            <a:solidFill>
              <a:srgbClr val="0070C0"/>
            </a:solidFill>
            <a:beve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2" name="组合 10"/>
          <p:cNvGrpSpPr/>
          <p:nvPr/>
        </p:nvGrpSpPr>
        <p:grpSpPr bwMode="auto">
          <a:xfrm>
            <a:off x="5724128" y="714375"/>
            <a:ext cx="3419873" cy="500063"/>
            <a:chOff x="-1081548" y="0"/>
            <a:chExt cx="3210545" cy="529772"/>
          </a:xfrm>
        </p:grpSpPr>
        <p:sp>
          <p:nvSpPr>
            <p:cNvPr id="17415" name="矩形 16"/>
            <p:cNvSpPr>
              <a:spLocks noChangeArrowheads="1"/>
            </p:cNvSpPr>
            <p:nvPr/>
          </p:nvSpPr>
          <p:spPr bwMode="auto">
            <a:xfrm>
              <a:off x="-1081548" y="0"/>
              <a:ext cx="3029570" cy="529772"/>
            </a:xfrm>
            <a:prstGeom prst="rect">
              <a:avLst/>
            </a:prstGeom>
            <a:solidFill>
              <a:srgbClr val="0070C0"/>
            </a:solidFill>
            <a:ln w="55000">
              <a:noFill/>
              <a:bevel/>
            </a:ln>
          </p:spPr>
          <p:txBody>
            <a:bodyPr anchor="ctr"/>
            <a:lstStyle/>
            <a:p>
              <a:pPr algn="ctr"/>
              <a:r>
                <a:rPr lang="en-US" altLang="zh-CN" sz="2800" dirty="0" smtClean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VIP for Future Care</a:t>
              </a:r>
              <a:endParaRPr lang="zh-CN" altLang="en-US" sz="2800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7416" name="矩形 17"/>
            <p:cNvSpPr>
              <a:spLocks noChangeArrowheads="1"/>
            </p:cNvSpPr>
            <p:nvPr/>
          </p:nvSpPr>
          <p:spPr bwMode="auto">
            <a:xfrm>
              <a:off x="2014697" y="0"/>
              <a:ext cx="114300" cy="529772"/>
            </a:xfrm>
            <a:prstGeom prst="rect">
              <a:avLst/>
            </a:prstGeom>
            <a:solidFill>
              <a:srgbClr val="0070C0"/>
            </a:solidFill>
            <a:ln w="55000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 sz="2400" b="1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7F34E-8C00-4336-8657-D9C01F6CFE7C}" type="slidenum">
              <a:rPr lang="zh-CN" altLang="en-US" sz="1100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zh-CN" altLang="en-US" sz="2400" b="0">
              <a:solidFill>
                <a:srgbClr val="0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0324" y="1233138"/>
            <a:ext cx="8548722" cy="2768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黑体" panose="02010609060101010101" pitchFamily="49" charset="-122"/>
              </a:rPr>
              <a:t>第一阶段：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黑体" panose="02010609060101010101" pitchFamily="49" charset="-122"/>
              </a:rPr>
              <a:t>（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黑体" panose="02010609060101010101" pitchFamily="49" charset="-122"/>
              </a:rPr>
              <a:t>Video 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黑体" panose="02010609060101010101" pitchFamily="49" charset="-122"/>
              </a:rPr>
              <a:t>）“杏林晚语”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采用视频的方法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，介绍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临终照护模式（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延长生命照护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基本医疗照护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舒缓照护）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以及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ACP</a:t>
            </a:r>
            <a:r>
              <a:rPr lang="zh-CN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时长：</a:t>
            </a:r>
            <a:r>
              <a:rPr lang="en-US" altLang="zh-C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r>
              <a:rPr lang="en-US" altLang="zh-C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CN" alt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秒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。采取</a:t>
            </a:r>
            <a:r>
              <a:rPr lang="zh-CN" alt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管床护士一对一播放</a:t>
            </a:r>
            <a:r>
              <a:rPr lang="zh-CN" alt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方式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5343" y="3899582"/>
            <a:ext cx="4353313" cy="25075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77470"/>
            <a:ext cx="708660" cy="770255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4869160"/>
            <a:ext cx="9144000" cy="1008112"/>
          </a:xfrm>
          <a:prstGeom prst="rect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  <a:ea typeface="黑体" panose="02010609060101010101" pitchFamily="49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55940">
            <a:off x="101519" y="1707941"/>
            <a:ext cx="3108089" cy="304091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27730" flipH="1">
            <a:off x="3182355" y="965685"/>
            <a:ext cx="3108089" cy="304091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23491" flipH="1">
            <a:off x="5836625" y="1707941"/>
            <a:ext cx="3108089" cy="304091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39090" y="5039995"/>
            <a:ext cx="8794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5400" b="1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6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第二阶段：患病</a:t>
            </a:r>
            <a:r>
              <a:rPr lang="zh-CN" alt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经历</a:t>
            </a:r>
            <a:r>
              <a:rPr lang="zh-CN" altLang="en-US" sz="36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6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Illness Experience</a:t>
            </a:r>
            <a:r>
              <a:rPr lang="zh-CN" altLang="en-US" sz="36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45" name="TextBox 44"/>
          <p:cNvSpPr txBox="1"/>
          <p:nvPr/>
        </p:nvSpPr>
        <p:spPr>
          <a:xfrm rot="19755385">
            <a:off x="1009291" y="2116256"/>
            <a:ext cx="15950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4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住院经历：</a:t>
            </a:r>
            <a:endParaRPr lang="en-US" altLang="zh-CN" sz="2400" dirty="0" smtClean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患病过程、疼痛经历、用药、心理状况</a:t>
            </a:r>
            <a:endParaRPr lang="en-US" altLang="zh-CN" sz="2400" dirty="0" smtClean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493504">
            <a:off x="3871422" y="2316962"/>
            <a:ext cx="159500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4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抢救经历</a:t>
            </a:r>
            <a:endParaRPr lang="zh-CN" altLang="en-US" sz="240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1919881">
            <a:off x="6504985" y="2549092"/>
            <a:ext cx="1595007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对自己的身体状况及预后的了解程度</a:t>
            </a:r>
          </a:p>
        </p:txBody>
      </p:sp>
      <p:sp>
        <p:nvSpPr>
          <p:cNvPr id="10" name="直接连接符 15"/>
          <p:cNvSpPr>
            <a:spLocks noChangeShapeType="1"/>
          </p:cNvSpPr>
          <p:nvPr/>
        </p:nvSpPr>
        <p:spPr bwMode="auto">
          <a:xfrm>
            <a:off x="0" y="1214438"/>
            <a:ext cx="9144000" cy="1587"/>
          </a:xfrm>
          <a:prstGeom prst="line">
            <a:avLst/>
          </a:prstGeom>
          <a:noFill/>
          <a:ln w="25400">
            <a:solidFill>
              <a:srgbClr val="0070C0"/>
            </a:solidFill>
            <a:beve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2" name="组合 10"/>
          <p:cNvGrpSpPr/>
          <p:nvPr/>
        </p:nvGrpSpPr>
        <p:grpSpPr bwMode="auto">
          <a:xfrm>
            <a:off x="5724128" y="714375"/>
            <a:ext cx="3419873" cy="500063"/>
            <a:chOff x="-1081548" y="0"/>
            <a:chExt cx="3210545" cy="529772"/>
          </a:xfrm>
        </p:grpSpPr>
        <p:sp>
          <p:nvSpPr>
            <p:cNvPr id="12" name="矩形 16"/>
            <p:cNvSpPr>
              <a:spLocks noChangeArrowheads="1"/>
            </p:cNvSpPr>
            <p:nvPr/>
          </p:nvSpPr>
          <p:spPr bwMode="auto">
            <a:xfrm>
              <a:off x="-1081548" y="0"/>
              <a:ext cx="3029570" cy="529772"/>
            </a:xfrm>
            <a:prstGeom prst="rect">
              <a:avLst/>
            </a:prstGeom>
            <a:solidFill>
              <a:srgbClr val="0070C0"/>
            </a:solidFill>
            <a:ln w="55000">
              <a:noFill/>
              <a:bevel/>
            </a:ln>
          </p:spPr>
          <p:txBody>
            <a:bodyPr anchor="ctr"/>
            <a:lstStyle/>
            <a:p>
              <a:pPr algn="ctr"/>
              <a:r>
                <a:rPr lang="en-US" altLang="zh-CN" sz="2800" dirty="0" smtClean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VIP for Future Care</a:t>
              </a:r>
              <a:endParaRPr lang="zh-CN" altLang="en-US" sz="2800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3" name="矩形 17"/>
            <p:cNvSpPr>
              <a:spLocks noChangeArrowheads="1"/>
            </p:cNvSpPr>
            <p:nvPr/>
          </p:nvSpPr>
          <p:spPr bwMode="auto">
            <a:xfrm>
              <a:off x="2014697" y="0"/>
              <a:ext cx="114300" cy="529772"/>
            </a:xfrm>
            <a:prstGeom prst="rect">
              <a:avLst/>
            </a:prstGeom>
            <a:solidFill>
              <a:srgbClr val="0070C0"/>
            </a:solidFill>
            <a:ln w="55000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 sz="2400" b="1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BDB818-D072-443F-9EA6-686C03B5058C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2018/11/28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2" name="空心弧 21"/>
          <p:cNvSpPr/>
          <p:nvPr/>
        </p:nvSpPr>
        <p:spPr>
          <a:xfrm rot="483470">
            <a:off x="994483" y="1601525"/>
            <a:ext cx="3513111" cy="3513111"/>
          </a:xfrm>
          <a:prstGeom prst="blockArc">
            <a:avLst>
              <a:gd name="adj1" fmla="val 5692214"/>
              <a:gd name="adj2" fmla="val 42522"/>
              <a:gd name="adj3" fmla="val 1111"/>
            </a:avLst>
          </a:prstGeom>
          <a:gradFill flip="none" rotWithShape="1">
            <a:gsLst>
              <a:gs pos="66000">
                <a:srgbClr val="BF4501"/>
              </a:gs>
              <a:gs pos="96000">
                <a:srgbClr val="FFC000"/>
              </a:gs>
            </a:gsLst>
            <a:path path="rect">
              <a:fillToRect l="100000" t="100000"/>
            </a:path>
            <a:tileRect r="-100000" b="-10000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kern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202866" y="1809908"/>
            <a:ext cx="3096344" cy="3096344"/>
          </a:xfrm>
          <a:prstGeom prst="ellipse">
            <a:avLst/>
          </a:prstGeom>
          <a:gradFill flip="none" rotWithShape="1">
            <a:gsLst>
              <a:gs pos="30000">
                <a:srgbClr val="0C62B9"/>
              </a:gs>
              <a:gs pos="0">
                <a:srgbClr val="0E58B2"/>
              </a:gs>
              <a:gs pos="73000">
                <a:srgbClr val="00B0F0"/>
              </a:gs>
            </a:gsLst>
            <a:lin ang="13500000" scaled="1"/>
            <a:tileRect/>
          </a:gradFill>
          <a:ln w="25400" cap="flat" cmpd="sng" algn="ctr">
            <a:noFill/>
            <a:prstDash val="solid"/>
          </a:ln>
          <a:effectLst>
            <a:innerShdw blurRad="101600">
              <a:prstClr val="black"/>
            </a:inn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342219" y="1935195"/>
            <a:ext cx="2808312" cy="2808312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lumMod val="85000"/>
                  <a:shade val="67500"/>
                  <a:satMod val="11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>
            <a:outerShdw blurRad="177800" dist="38100" dir="5400000" algn="t" rotWithShape="0">
              <a:prstClr val="black">
                <a:alpha val="76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607310" y="2216274"/>
            <a:ext cx="2287482" cy="2287482"/>
          </a:xfrm>
          <a:prstGeom prst="ellipse">
            <a:avLst/>
          </a:prstGeom>
          <a:gradFill flip="none" rotWithShape="1">
            <a:gsLst>
              <a:gs pos="39000">
                <a:sysClr val="window" lastClr="FFFFFF"/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675607" y="2265138"/>
            <a:ext cx="2160240" cy="216024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4918851" y="1988840"/>
            <a:ext cx="3973629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headEnd type="none" w="med" len="med"/>
            <a:tailEnd type="oval" w="med" len="med"/>
          </a:ln>
          <a:effectLst/>
        </p:spPr>
      </p:cxnSp>
      <p:grpSp>
        <p:nvGrpSpPr>
          <p:cNvPr id="2" name="组合 27"/>
          <p:cNvGrpSpPr/>
          <p:nvPr/>
        </p:nvGrpSpPr>
        <p:grpSpPr>
          <a:xfrm>
            <a:off x="3898687" y="1479185"/>
            <a:ext cx="1137031" cy="1013711"/>
            <a:chOff x="3835847" y="1395243"/>
            <a:chExt cx="1462116" cy="1303538"/>
          </a:xfrm>
        </p:grpSpPr>
        <p:sp>
          <p:nvSpPr>
            <p:cNvPr id="29" name="同心圆 28"/>
            <p:cNvSpPr/>
            <p:nvPr/>
          </p:nvSpPr>
          <p:spPr>
            <a:xfrm>
              <a:off x="3835847" y="1395243"/>
              <a:ext cx="1303538" cy="1303538"/>
            </a:xfrm>
            <a:prstGeom prst="donut">
              <a:avLst>
                <a:gd name="adj" fmla="val 3142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4" name="组合 53"/>
            <p:cNvGrpSpPr/>
            <p:nvPr/>
          </p:nvGrpSpPr>
          <p:grpSpPr>
            <a:xfrm>
              <a:off x="4939609" y="1857832"/>
              <a:ext cx="358354" cy="358354"/>
              <a:chOff x="5917211" y="1835961"/>
              <a:chExt cx="504056" cy="504056"/>
            </a:xfrm>
          </p:grpSpPr>
          <p:sp>
            <p:nvSpPr>
              <p:cNvPr id="32" name="同心圆 31"/>
              <p:cNvSpPr/>
              <p:nvPr/>
            </p:nvSpPr>
            <p:spPr>
              <a:xfrm>
                <a:off x="5917211" y="1835961"/>
                <a:ext cx="504056" cy="504056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6039087" y="1981663"/>
                <a:ext cx="222754" cy="222754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30"/>
            <p:cNvSpPr/>
            <p:nvPr/>
          </p:nvSpPr>
          <p:spPr>
            <a:xfrm>
              <a:off x="4151028" y="1732853"/>
              <a:ext cx="676101" cy="676101"/>
            </a:xfrm>
            <a:prstGeom prst="ellipse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直接连接符 33"/>
          <p:cNvCxnSpPr/>
          <p:nvPr/>
        </p:nvCxnSpPr>
        <p:spPr>
          <a:xfrm>
            <a:off x="5580112" y="3212976"/>
            <a:ext cx="2919509" cy="6651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headEnd type="none" w="med" len="med"/>
            <a:tailEnd type="oval" w="med" len="med"/>
          </a:ln>
          <a:effectLst/>
        </p:spPr>
      </p:cxnSp>
      <p:grpSp>
        <p:nvGrpSpPr>
          <p:cNvPr id="5" name="组合 34"/>
          <p:cNvGrpSpPr/>
          <p:nvPr/>
        </p:nvGrpSpPr>
        <p:grpSpPr>
          <a:xfrm>
            <a:off x="4499992" y="2492896"/>
            <a:ext cx="1137031" cy="1013711"/>
            <a:chOff x="3835847" y="1395243"/>
            <a:chExt cx="1462116" cy="1303538"/>
          </a:xfrm>
        </p:grpSpPr>
        <p:sp>
          <p:nvSpPr>
            <p:cNvPr id="36" name="同心圆 35"/>
            <p:cNvSpPr/>
            <p:nvPr/>
          </p:nvSpPr>
          <p:spPr>
            <a:xfrm>
              <a:off x="3835847" y="1395243"/>
              <a:ext cx="1303538" cy="1303538"/>
            </a:xfrm>
            <a:prstGeom prst="donut">
              <a:avLst>
                <a:gd name="adj" fmla="val 3142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6" name="组合 60"/>
            <p:cNvGrpSpPr/>
            <p:nvPr/>
          </p:nvGrpSpPr>
          <p:grpSpPr>
            <a:xfrm>
              <a:off x="4939609" y="1857832"/>
              <a:ext cx="358354" cy="358354"/>
              <a:chOff x="5917211" y="1835961"/>
              <a:chExt cx="504056" cy="504056"/>
            </a:xfrm>
          </p:grpSpPr>
          <p:sp>
            <p:nvSpPr>
              <p:cNvPr id="39" name="同心圆 38"/>
              <p:cNvSpPr/>
              <p:nvPr/>
            </p:nvSpPr>
            <p:spPr>
              <a:xfrm>
                <a:off x="5917211" y="1835961"/>
                <a:ext cx="504056" cy="504056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6039087" y="1981663"/>
                <a:ext cx="222754" cy="222754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8" name="椭圆 37"/>
            <p:cNvSpPr/>
            <p:nvPr/>
          </p:nvSpPr>
          <p:spPr>
            <a:xfrm>
              <a:off x="4151028" y="1732853"/>
              <a:ext cx="676101" cy="676101"/>
            </a:xfrm>
            <a:prstGeom prst="ellipse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41" name="直接连接符 40"/>
          <p:cNvCxnSpPr/>
          <p:nvPr/>
        </p:nvCxnSpPr>
        <p:spPr>
          <a:xfrm>
            <a:off x="5261137" y="4490692"/>
            <a:ext cx="2919509" cy="6651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headEnd type="none" w="med" len="med"/>
            <a:tailEnd type="oval" w="med" len="med"/>
          </a:ln>
          <a:effectLst/>
        </p:spPr>
      </p:cxnSp>
      <p:grpSp>
        <p:nvGrpSpPr>
          <p:cNvPr id="7" name="组合 41"/>
          <p:cNvGrpSpPr/>
          <p:nvPr/>
        </p:nvGrpSpPr>
        <p:grpSpPr>
          <a:xfrm>
            <a:off x="4240973" y="3996900"/>
            <a:ext cx="1137031" cy="1013711"/>
            <a:chOff x="3835847" y="1395243"/>
            <a:chExt cx="1462116" cy="1303538"/>
          </a:xfrm>
        </p:grpSpPr>
        <p:sp>
          <p:nvSpPr>
            <p:cNvPr id="43" name="同心圆 42"/>
            <p:cNvSpPr/>
            <p:nvPr/>
          </p:nvSpPr>
          <p:spPr>
            <a:xfrm>
              <a:off x="3835847" y="1395243"/>
              <a:ext cx="1303538" cy="1303538"/>
            </a:xfrm>
            <a:prstGeom prst="donut">
              <a:avLst>
                <a:gd name="adj" fmla="val 3142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8" name="组合 67"/>
            <p:cNvGrpSpPr/>
            <p:nvPr/>
          </p:nvGrpSpPr>
          <p:grpSpPr>
            <a:xfrm>
              <a:off x="4939609" y="1857832"/>
              <a:ext cx="358354" cy="358354"/>
              <a:chOff x="5917211" y="1835961"/>
              <a:chExt cx="504056" cy="504056"/>
            </a:xfrm>
          </p:grpSpPr>
          <p:sp>
            <p:nvSpPr>
              <p:cNvPr id="46" name="同心圆 45"/>
              <p:cNvSpPr/>
              <p:nvPr/>
            </p:nvSpPr>
            <p:spPr>
              <a:xfrm>
                <a:off x="5917211" y="1835961"/>
                <a:ext cx="504056" cy="504056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6039087" y="1981663"/>
                <a:ext cx="222754" cy="222754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5" name="椭圆 44"/>
            <p:cNvSpPr/>
            <p:nvPr/>
          </p:nvSpPr>
          <p:spPr>
            <a:xfrm>
              <a:off x="4151028" y="1732853"/>
              <a:ext cx="676101" cy="676101"/>
            </a:xfrm>
            <a:prstGeom prst="ellipse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3497215" y="5668341"/>
            <a:ext cx="3223676" cy="13063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headEnd type="none" w="med" len="med"/>
            <a:tailEnd type="oval" w="med" len="med"/>
          </a:ln>
          <a:effectLst/>
        </p:spPr>
      </p:cxnSp>
      <p:grpSp>
        <p:nvGrpSpPr>
          <p:cNvPr id="9" name="组合 48"/>
          <p:cNvGrpSpPr/>
          <p:nvPr/>
        </p:nvGrpSpPr>
        <p:grpSpPr>
          <a:xfrm>
            <a:off x="2477051" y="5174549"/>
            <a:ext cx="1137031" cy="1013711"/>
            <a:chOff x="3835847" y="1395243"/>
            <a:chExt cx="1462116" cy="1303538"/>
          </a:xfrm>
        </p:grpSpPr>
        <p:sp>
          <p:nvSpPr>
            <p:cNvPr id="50" name="同心圆 49"/>
            <p:cNvSpPr/>
            <p:nvPr/>
          </p:nvSpPr>
          <p:spPr>
            <a:xfrm>
              <a:off x="3835847" y="1395243"/>
              <a:ext cx="1303538" cy="1303538"/>
            </a:xfrm>
            <a:prstGeom prst="donut">
              <a:avLst>
                <a:gd name="adj" fmla="val 3142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0" name="组合 74"/>
            <p:cNvGrpSpPr/>
            <p:nvPr/>
          </p:nvGrpSpPr>
          <p:grpSpPr>
            <a:xfrm>
              <a:off x="4939609" y="1857832"/>
              <a:ext cx="358354" cy="358354"/>
              <a:chOff x="5917211" y="1835961"/>
              <a:chExt cx="504056" cy="504056"/>
            </a:xfrm>
          </p:grpSpPr>
          <p:sp>
            <p:nvSpPr>
              <p:cNvPr id="53" name="同心圆 52"/>
              <p:cNvSpPr/>
              <p:nvPr/>
            </p:nvSpPr>
            <p:spPr>
              <a:xfrm>
                <a:off x="5917211" y="1835961"/>
                <a:ext cx="504056" cy="504056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6039087" y="1981663"/>
                <a:ext cx="222754" cy="222754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2" name="椭圆 51"/>
            <p:cNvSpPr/>
            <p:nvPr/>
          </p:nvSpPr>
          <p:spPr>
            <a:xfrm>
              <a:off x="4151028" y="1732853"/>
              <a:ext cx="676101" cy="676101"/>
            </a:xfrm>
            <a:prstGeom prst="ellipse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403648" y="2196636"/>
            <a:ext cx="25584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defRPr sz="5400" b="1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dist="38100" dir="5400000" algn="t" rotWithShape="0">
                    <a:sysClr val="window" lastClr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第三阶段</a:t>
            </a:r>
            <a:endParaRPr lang="en-US" altLang="zh-CN" sz="36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effectLst>
                <a:outerShdw dist="38100" dir="5400000" algn="t" rotWithShape="0">
                  <a:sysClr val="window" lastClr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dist="38100" dir="5400000" algn="t" rotWithShape="0">
                    <a:sysClr val="window" lastClr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相约</a:t>
            </a:r>
            <a:endParaRPr lang="en-US" altLang="zh-CN" sz="3600" kern="0" dirty="0" smtClean="0">
              <a:solidFill>
                <a:sysClr val="windowText" lastClr="000000">
                  <a:lumMod val="85000"/>
                  <a:lumOff val="15000"/>
                </a:sysClr>
              </a:solidFill>
              <a:effectLst>
                <a:outerShdw dist="38100" dir="5400000" algn="t" rotWithShape="0">
                  <a:sysClr val="window" lastClr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3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dist="38100" dir="5400000" algn="t" rotWithShape="0">
                    <a:sysClr val="window" lastClr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星期二 </a:t>
            </a:r>
            <a:r>
              <a:rPr lang="en-US" altLang="zh-CN" sz="3600" kern="0" dirty="0" smtClean="0">
                <a:solidFill>
                  <a:sysClr val="windowText" lastClr="000000">
                    <a:lumMod val="85000"/>
                    <a:lumOff val="15000"/>
                  </a:sysClr>
                </a:solidFill>
                <a:effectLst>
                  <a:outerShdw dist="38100" dir="5400000" algn="t" rotWithShape="0">
                    <a:sysClr val="window" lastClr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Preference </a:t>
            </a:r>
            <a:endParaRPr lang="zh-CN" altLang="en-US" sz="3600" kern="0" dirty="0">
              <a:solidFill>
                <a:sysClr val="windowText" lastClr="000000">
                  <a:lumMod val="85000"/>
                  <a:lumOff val="15000"/>
                </a:sysClr>
              </a:solidFill>
              <a:effectLst>
                <a:outerShdw dist="38100" dir="5400000" algn="t" rotWithShape="0">
                  <a:sysClr val="window" lastClr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72310" y="1453293"/>
            <a:ext cx="682835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400" b="1" kern="0" dirty="0" smtClean="0">
                <a:solidFill>
                  <a:sysClr val="window" lastClr="FFFFFF"/>
                </a:solidFill>
                <a:latin typeface="Bell MT" pitchFamily="18" charset="0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716016" y="2420888"/>
            <a:ext cx="682835" cy="912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400" b="1" kern="0" dirty="0" smtClean="0">
                <a:solidFill>
                  <a:sysClr val="window" lastClr="FFFFFF"/>
                </a:solidFill>
                <a:latin typeface="Bell MT" pitchFamily="18" charset="0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20906" y="3980776"/>
            <a:ext cx="682835" cy="912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400" b="1" kern="0" dirty="0" smtClean="0">
                <a:solidFill>
                  <a:sysClr val="window" lastClr="FFFFFF"/>
                </a:solidFill>
                <a:latin typeface="Bell MT" pitchFamily="18" charset="0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747980" y="5155928"/>
            <a:ext cx="682835" cy="912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400" b="1" kern="0" dirty="0" smtClean="0">
                <a:solidFill>
                  <a:sysClr val="window" lastClr="FFFFFF"/>
                </a:solidFill>
                <a:latin typeface="Bell MT" pitchFamily="18" charset="0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71815" y="1579075"/>
            <a:ext cx="389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400" b="1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我希望谁来帮我决策</a:t>
            </a:r>
            <a:endParaRPr lang="en-US" altLang="zh-CN" sz="2400" b="1" kern="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796136" y="2780928"/>
            <a:ext cx="2741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400" b="1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我的治疗意愿</a:t>
            </a:r>
            <a:endParaRPr lang="en-US" altLang="zh-CN" sz="2400" b="1" kern="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337138" y="4063824"/>
            <a:ext cx="2741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400" b="1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我想要的晚期生活</a:t>
            </a:r>
            <a:endParaRPr lang="en-US" altLang="zh-CN" sz="2400" b="1" kern="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91880" y="522920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400" b="1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我的后事安排</a:t>
            </a:r>
            <a:endParaRPr lang="en-US" altLang="zh-CN" sz="2400" b="1" kern="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4" name="直接连接符 15"/>
          <p:cNvSpPr>
            <a:spLocks noChangeShapeType="1"/>
          </p:cNvSpPr>
          <p:nvPr/>
        </p:nvSpPr>
        <p:spPr bwMode="auto">
          <a:xfrm>
            <a:off x="0" y="1214438"/>
            <a:ext cx="9144000" cy="1587"/>
          </a:xfrm>
          <a:prstGeom prst="line">
            <a:avLst/>
          </a:prstGeom>
          <a:noFill/>
          <a:ln w="25400">
            <a:solidFill>
              <a:srgbClr val="0070C0"/>
            </a:solidFill>
            <a:beve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5724128" y="714375"/>
            <a:ext cx="3419873" cy="500063"/>
            <a:chOff x="-1081548" y="0"/>
            <a:chExt cx="3210545" cy="529772"/>
          </a:xfrm>
        </p:grpSpPr>
        <p:sp>
          <p:nvSpPr>
            <p:cNvPr id="66" name="矩形 16"/>
            <p:cNvSpPr>
              <a:spLocks noChangeArrowheads="1"/>
            </p:cNvSpPr>
            <p:nvPr/>
          </p:nvSpPr>
          <p:spPr bwMode="auto">
            <a:xfrm>
              <a:off x="-1081548" y="0"/>
              <a:ext cx="3029570" cy="529772"/>
            </a:xfrm>
            <a:prstGeom prst="rect">
              <a:avLst/>
            </a:prstGeom>
            <a:solidFill>
              <a:srgbClr val="0070C0"/>
            </a:solidFill>
            <a:ln w="55000">
              <a:noFill/>
              <a:bevel/>
            </a:ln>
          </p:spPr>
          <p:txBody>
            <a:bodyPr anchor="ctr"/>
            <a:lstStyle/>
            <a:p>
              <a:pPr algn="ctr"/>
              <a:r>
                <a:rPr lang="en-US" altLang="zh-CN" sz="2800" dirty="0" smtClean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  <a:sym typeface="Arial" panose="020B0604020202020204" pitchFamily="34" charset="0"/>
                </a:rPr>
                <a:t>VIP for Future Care</a:t>
              </a:r>
              <a:endParaRPr lang="zh-CN" altLang="en-US" sz="2800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67" name="矩形 17"/>
            <p:cNvSpPr>
              <a:spLocks noChangeArrowheads="1"/>
            </p:cNvSpPr>
            <p:nvPr/>
          </p:nvSpPr>
          <p:spPr bwMode="auto">
            <a:xfrm>
              <a:off x="2014697" y="0"/>
              <a:ext cx="114300" cy="529772"/>
            </a:xfrm>
            <a:prstGeom prst="rect">
              <a:avLst/>
            </a:prstGeom>
            <a:solidFill>
              <a:srgbClr val="0070C0"/>
            </a:solidFill>
            <a:ln w="55000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 sz="2400" b="1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243" y="0"/>
            <a:ext cx="9161243" cy="684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直接连接符 15"/>
          <p:cNvSpPr>
            <a:spLocks noChangeShapeType="1"/>
          </p:cNvSpPr>
          <p:nvPr/>
        </p:nvSpPr>
        <p:spPr bwMode="auto">
          <a:xfrm>
            <a:off x="0" y="1214438"/>
            <a:ext cx="9144000" cy="1587"/>
          </a:xfrm>
          <a:prstGeom prst="line">
            <a:avLst/>
          </a:prstGeom>
          <a:noFill/>
          <a:ln w="25400">
            <a:solidFill>
              <a:srgbClr val="0070C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57"/>
          <p:cNvGrpSpPr/>
          <p:nvPr/>
        </p:nvGrpSpPr>
        <p:grpSpPr bwMode="auto">
          <a:xfrm>
            <a:off x="6357938" y="714356"/>
            <a:ext cx="2786062" cy="500063"/>
            <a:chOff x="0" y="0"/>
            <a:chExt cx="2128997" cy="529772"/>
          </a:xfrm>
        </p:grpSpPr>
        <p:sp>
          <p:nvSpPr>
            <p:cNvPr id="16393" name="矩形 58"/>
            <p:cNvSpPr>
              <a:spLocks noChangeArrowheads="1"/>
            </p:cNvSpPr>
            <p:nvPr/>
          </p:nvSpPr>
          <p:spPr bwMode="auto">
            <a:xfrm>
              <a:off x="0" y="0"/>
              <a:ext cx="1948022" cy="529772"/>
            </a:xfrm>
            <a:prstGeom prst="rect">
              <a:avLst/>
            </a:prstGeom>
            <a:solidFill>
              <a:srgbClr val="0070C0"/>
            </a:solidFill>
            <a:ln w="55000">
              <a:noFill/>
              <a:bevel/>
            </a:ln>
          </p:spPr>
          <p:txBody>
            <a:bodyPr anchor="ctr"/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ea typeface="微软雅黑" pitchFamily="34" charset="-122"/>
                  <a:sym typeface="Arial" charset="0"/>
                </a:rPr>
                <a:t>目录</a:t>
              </a:r>
            </a:p>
          </p:txBody>
        </p:sp>
        <p:sp>
          <p:nvSpPr>
            <p:cNvPr id="16394" name="矩形 59"/>
            <p:cNvSpPr>
              <a:spLocks noChangeArrowheads="1"/>
            </p:cNvSpPr>
            <p:nvPr/>
          </p:nvSpPr>
          <p:spPr bwMode="auto">
            <a:xfrm>
              <a:off x="2014697" y="0"/>
              <a:ext cx="114300" cy="529772"/>
            </a:xfrm>
            <a:prstGeom prst="rect">
              <a:avLst/>
            </a:prstGeom>
            <a:solidFill>
              <a:srgbClr val="0070C0"/>
            </a:solidFill>
            <a:ln w="55000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 sz="2400" b="1">
                <a:solidFill>
                  <a:schemeClr val="bg1"/>
                </a:solidFill>
                <a:ea typeface="微软雅黑" pitchFamily="34" charset="-122"/>
                <a:sym typeface="Arial" charset="0"/>
              </a:endParaRPr>
            </a:p>
          </p:txBody>
        </p:sp>
      </p:grpSp>
      <p:sp>
        <p:nvSpPr>
          <p:cNvPr id="16389" name="TextBox 59"/>
          <p:cNvSpPr>
            <a:spLocks noChangeArrowheads="1"/>
          </p:cNvSpPr>
          <p:nvPr/>
        </p:nvSpPr>
        <p:spPr bwMode="auto">
          <a:xfrm>
            <a:off x="1357313" y="4143375"/>
            <a:ext cx="363537" cy="523875"/>
          </a:xfrm>
          <a:prstGeom prst="rect">
            <a:avLst/>
          </a:prstGeom>
          <a:noFill/>
          <a:ln w="9525">
            <a:noFill/>
            <a:bevel/>
          </a:ln>
        </p:spPr>
        <p:txBody>
          <a:bodyPr wrap="none">
            <a:spAutoFit/>
          </a:bodyPr>
          <a:lstStyle/>
          <a:p>
            <a:pPr algn="r" latinLnBrk="1"/>
            <a:r>
              <a:rPr lang="en-US" altLang="zh-CN" sz="2800" b="1" i="1">
                <a:solidFill>
                  <a:srgbClr val="FFFFFF"/>
                </a:solidFill>
                <a:latin typeface="Times New Roman" pitchFamily="18" charset="0"/>
                <a:ea typeface="Gulim" pitchFamily="34" charset="-127"/>
                <a:sym typeface="Times New Roman" pitchFamily="18" charset="0"/>
              </a:rPr>
              <a:t>4</a:t>
            </a:r>
            <a:endParaRPr lang="zh-CN" altLang="en-US"/>
          </a:p>
        </p:txBody>
      </p:sp>
      <p:pic>
        <p:nvPicPr>
          <p:cNvPr id="16391" name="内容占位符 3"/>
          <p:cNvPicPr preferRelativeResize="0"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214438"/>
            <a:ext cx="4391025" cy="5222875"/>
          </a:xfrm>
        </p:spPr>
      </p:pic>
      <p:sp>
        <p:nvSpPr>
          <p:cNvPr id="16392" name="TextBox 17"/>
          <p:cNvSpPr>
            <a:spLocks noChangeArrowheads="1"/>
          </p:cNvSpPr>
          <p:nvPr/>
        </p:nvSpPr>
        <p:spPr bwMode="auto">
          <a:xfrm>
            <a:off x="3995936" y="2348880"/>
            <a:ext cx="4464496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黑体" pitchFamily="2" charset="-122"/>
              </a:rPr>
              <a:t>一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黑体" pitchFamily="2" charset="-122"/>
              </a:rPr>
              <a:t>、相关概念及背景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黑体" pitchFamily="2" charset="-122"/>
              </a:rPr>
              <a:t> </a:t>
            </a:r>
            <a:endParaRPr lang="zh-CN" altLang="en-US" sz="2800" b="1" dirty="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黑体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黑体" pitchFamily="2" charset="-122"/>
              </a:rPr>
              <a:t>二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黑体" pitchFamily="2" charset="-122"/>
              </a:rPr>
              <a:t>、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黑体" pitchFamily="2" charset="-122"/>
              </a:rPr>
              <a:t> ACP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黑体" pitchFamily="2" charset="-122"/>
              </a:rPr>
              <a:t>的临床运用</a:t>
            </a:r>
            <a:endParaRPr lang="en-US" altLang="zh-CN" sz="2800" b="1" dirty="0" smtClean="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黑体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黑体" pitchFamily="2" charset="-122"/>
              </a:rPr>
              <a:t>         VIP for future care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黑体" pitchFamily="2" charset="-122"/>
              </a:rPr>
              <a:t> </a:t>
            </a:r>
            <a:endParaRPr lang="en-US" altLang="zh-CN" sz="2800" b="1" dirty="0" smtClean="0">
              <a:solidFill>
                <a:srgbClr val="FF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黑体" pitchFamily="2" charset="-122"/>
            </a:endParaRPr>
          </a:p>
        </p:txBody>
      </p:sp>
      <p:pic>
        <p:nvPicPr>
          <p:cNvPr id="18434" name="Picture 2" descr="C:\Users\wuli\Documents\Tencent Files\690891192\Image\C2C\6N}U95$E4CTS117AX~~T)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157192"/>
            <a:ext cx="1619672" cy="117794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直接连接符 15"/>
          <p:cNvSpPr>
            <a:spLocks noChangeShapeType="1"/>
          </p:cNvSpPr>
          <p:nvPr/>
        </p:nvSpPr>
        <p:spPr bwMode="auto">
          <a:xfrm>
            <a:off x="0" y="1214438"/>
            <a:ext cx="9144000" cy="1587"/>
          </a:xfrm>
          <a:prstGeom prst="line">
            <a:avLst/>
          </a:prstGeom>
          <a:noFill/>
          <a:ln w="25400">
            <a:solidFill>
              <a:srgbClr val="0070C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0"/>
          <p:cNvGrpSpPr/>
          <p:nvPr/>
        </p:nvGrpSpPr>
        <p:grpSpPr bwMode="auto">
          <a:xfrm>
            <a:off x="6516216" y="714375"/>
            <a:ext cx="2627784" cy="500063"/>
            <a:chOff x="-338012" y="0"/>
            <a:chExt cx="2467009" cy="529772"/>
          </a:xfrm>
        </p:grpSpPr>
        <p:sp>
          <p:nvSpPr>
            <p:cNvPr id="23560" name="矩形 16"/>
            <p:cNvSpPr>
              <a:spLocks noChangeArrowheads="1"/>
            </p:cNvSpPr>
            <p:nvPr/>
          </p:nvSpPr>
          <p:spPr bwMode="auto">
            <a:xfrm>
              <a:off x="-338012" y="0"/>
              <a:ext cx="2286034" cy="529772"/>
            </a:xfrm>
            <a:prstGeom prst="rect">
              <a:avLst/>
            </a:prstGeom>
            <a:solidFill>
              <a:srgbClr val="0070C0"/>
            </a:solidFill>
            <a:ln w="55000">
              <a:noFill/>
              <a:bevel/>
            </a:ln>
          </p:spPr>
          <p:txBody>
            <a:bodyPr anchor="ctr"/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辅助手段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3561" name="矩形 17"/>
            <p:cNvSpPr>
              <a:spLocks noChangeArrowheads="1"/>
            </p:cNvSpPr>
            <p:nvPr/>
          </p:nvSpPr>
          <p:spPr bwMode="auto">
            <a:xfrm>
              <a:off x="2014697" y="0"/>
              <a:ext cx="114300" cy="529772"/>
            </a:xfrm>
            <a:prstGeom prst="rect">
              <a:avLst/>
            </a:prstGeom>
            <a:solidFill>
              <a:srgbClr val="0070C0"/>
            </a:solidFill>
            <a:ln w="55000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 sz="2400" b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7270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3490"/>
            <a:ext cx="3352428" cy="4476750"/>
          </a:xfrm>
          <a:prstGeom prst="rect">
            <a:avLst/>
          </a:prstGeom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8585" y="1525833"/>
            <a:ext cx="3371850" cy="4476750"/>
          </a:xfrm>
          <a:prstGeom prst="rect">
            <a:avLst/>
          </a:prstGeom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25670"/>
            <a:ext cx="3459460" cy="4476750"/>
          </a:xfrm>
          <a:prstGeom prst="rect">
            <a:avLst/>
          </a:prstGeom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直接连接符 15"/>
          <p:cNvSpPr>
            <a:spLocks noChangeShapeType="1"/>
          </p:cNvSpPr>
          <p:nvPr/>
        </p:nvSpPr>
        <p:spPr bwMode="auto">
          <a:xfrm>
            <a:off x="0" y="1214438"/>
            <a:ext cx="9144000" cy="1587"/>
          </a:xfrm>
          <a:prstGeom prst="line">
            <a:avLst/>
          </a:prstGeom>
          <a:noFill/>
          <a:ln w="25400">
            <a:solidFill>
              <a:srgbClr val="0070C0"/>
            </a:solidFill>
            <a:bevel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2" name="组合 10"/>
          <p:cNvGrpSpPr/>
          <p:nvPr/>
        </p:nvGrpSpPr>
        <p:grpSpPr bwMode="auto">
          <a:xfrm>
            <a:off x="6343247" y="692696"/>
            <a:ext cx="2837265" cy="531267"/>
            <a:chOff x="121730" y="-228821"/>
            <a:chExt cx="2168125" cy="562830"/>
          </a:xfrm>
        </p:grpSpPr>
        <p:sp>
          <p:nvSpPr>
            <p:cNvPr id="31751" name="矩形 16"/>
            <p:cNvSpPr>
              <a:spLocks noChangeArrowheads="1"/>
            </p:cNvSpPr>
            <p:nvPr/>
          </p:nvSpPr>
          <p:spPr bwMode="auto">
            <a:xfrm>
              <a:off x="121730" y="-195763"/>
              <a:ext cx="1948023" cy="529772"/>
            </a:xfrm>
            <a:prstGeom prst="rect">
              <a:avLst/>
            </a:prstGeom>
            <a:solidFill>
              <a:srgbClr val="0070C0"/>
            </a:solidFill>
            <a:ln w="55000">
              <a:noFill/>
              <a:bevel/>
            </a:ln>
          </p:spPr>
          <p:txBody>
            <a:bodyPr anchor="ctr"/>
            <a:lstStyle/>
            <a:p>
              <a:pPr algn="ctr"/>
              <a:r>
                <a:rPr lang="zh-CN" altLang="en-US" sz="2800" b="1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谈 论 时 机</a:t>
              </a:r>
              <a:endParaRPr lang="zh-C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31752" name="矩形 17"/>
            <p:cNvSpPr>
              <a:spLocks noChangeArrowheads="1"/>
            </p:cNvSpPr>
            <p:nvPr/>
          </p:nvSpPr>
          <p:spPr bwMode="auto">
            <a:xfrm>
              <a:off x="2175555" y="-228821"/>
              <a:ext cx="114300" cy="529772"/>
            </a:xfrm>
            <a:prstGeom prst="rect">
              <a:avLst/>
            </a:prstGeom>
            <a:solidFill>
              <a:srgbClr val="0070C0"/>
            </a:solidFill>
            <a:ln w="55000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 sz="2400" b="1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6976270" y="5611893"/>
            <a:ext cx="57733" cy="88368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lumMod val="65000"/>
                </a:sysClr>
              </a:gs>
              <a:gs pos="40000">
                <a:sysClr val="windowText" lastClr="000000">
                  <a:lumMod val="85000"/>
                  <a:lumOff val="15000"/>
                </a:sys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kern="0" smtClea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3" name="组合 9"/>
          <p:cNvGrpSpPr/>
          <p:nvPr/>
        </p:nvGrpSpPr>
        <p:grpSpPr>
          <a:xfrm>
            <a:off x="7760688" y="1196752"/>
            <a:ext cx="141899" cy="4406651"/>
            <a:chOff x="6948264" y="0"/>
            <a:chExt cx="141899" cy="4406651"/>
          </a:xfrm>
        </p:grpSpPr>
        <p:sp>
          <p:nvSpPr>
            <p:cNvPr id="11" name="圆角矩形 1"/>
            <p:cNvSpPr/>
            <p:nvPr/>
          </p:nvSpPr>
          <p:spPr>
            <a:xfrm rot="5400000">
              <a:off x="6786438" y="885631"/>
              <a:ext cx="460795" cy="137142"/>
            </a:xfrm>
            <a:custGeom>
              <a:avLst/>
              <a:gdLst/>
              <a:ahLst/>
              <a:cxnLst/>
              <a:rect l="l" t="t" r="r" b="b"/>
              <a:pathLst>
                <a:path w="1008112" h="300033">
                  <a:moveTo>
                    <a:pt x="74675" y="151350"/>
                  </a:moveTo>
                  <a:cubicBezTo>
                    <a:pt x="74675" y="201798"/>
                    <a:pt x="115572" y="242694"/>
                    <a:pt x="166020" y="242694"/>
                  </a:cubicBezTo>
                  <a:lnTo>
                    <a:pt x="558960" y="242694"/>
                  </a:lnTo>
                  <a:cubicBezTo>
                    <a:pt x="609408" y="242694"/>
                    <a:pt x="650304" y="201798"/>
                    <a:pt x="650304" y="151350"/>
                  </a:cubicBezTo>
                  <a:cubicBezTo>
                    <a:pt x="650304" y="100903"/>
                    <a:pt x="609408" y="60006"/>
                    <a:pt x="558960" y="60006"/>
                  </a:cubicBezTo>
                  <a:lnTo>
                    <a:pt x="166020" y="60006"/>
                  </a:lnTo>
                  <a:cubicBezTo>
                    <a:pt x="115572" y="60006"/>
                    <a:pt x="74675" y="100903"/>
                    <a:pt x="74675" y="151350"/>
                  </a:cubicBezTo>
                  <a:close/>
                  <a:moveTo>
                    <a:pt x="0" y="150017"/>
                  </a:moveTo>
                  <a:cubicBezTo>
                    <a:pt x="0" y="67165"/>
                    <a:pt x="67165" y="0"/>
                    <a:pt x="150017" y="0"/>
                  </a:cubicBezTo>
                  <a:lnTo>
                    <a:pt x="570063" y="0"/>
                  </a:lnTo>
                  <a:cubicBezTo>
                    <a:pt x="639957" y="0"/>
                    <a:pt x="698687" y="47798"/>
                    <a:pt x="712645" y="113187"/>
                  </a:cubicBezTo>
                  <a:lnTo>
                    <a:pt x="996112" y="113187"/>
                  </a:lnTo>
                  <a:cubicBezTo>
                    <a:pt x="1002739" y="113187"/>
                    <a:pt x="1008112" y="118560"/>
                    <a:pt x="1008112" y="125187"/>
                  </a:cubicBezTo>
                  <a:lnTo>
                    <a:pt x="1008112" y="173187"/>
                  </a:lnTo>
                  <a:cubicBezTo>
                    <a:pt x="1008112" y="179814"/>
                    <a:pt x="1002739" y="185187"/>
                    <a:pt x="996112" y="185187"/>
                  </a:cubicBezTo>
                  <a:lnTo>
                    <a:pt x="712980" y="185187"/>
                  </a:lnTo>
                  <a:cubicBezTo>
                    <a:pt x="699696" y="251409"/>
                    <a:pt x="640558" y="300033"/>
                    <a:pt x="570063" y="300033"/>
                  </a:cubicBezTo>
                  <a:lnTo>
                    <a:pt x="150017" y="300033"/>
                  </a:lnTo>
                  <a:cubicBezTo>
                    <a:pt x="67165" y="300033"/>
                    <a:pt x="0" y="232869"/>
                    <a:pt x="0" y="150017"/>
                  </a:cubicBez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 smtClea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圆角矩形 1"/>
            <p:cNvSpPr/>
            <p:nvPr/>
          </p:nvSpPr>
          <p:spPr>
            <a:xfrm rot="5400000">
              <a:off x="6791194" y="1344504"/>
              <a:ext cx="460795" cy="137142"/>
            </a:xfrm>
            <a:custGeom>
              <a:avLst/>
              <a:gdLst/>
              <a:ahLst/>
              <a:cxnLst/>
              <a:rect l="l" t="t" r="r" b="b"/>
              <a:pathLst>
                <a:path w="1008112" h="300033">
                  <a:moveTo>
                    <a:pt x="74675" y="151350"/>
                  </a:moveTo>
                  <a:cubicBezTo>
                    <a:pt x="74675" y="201798"/>
                    <a:pt x="115572" y="242694"/>
                    <a:pt x="166020" y="242694"/>
                  </a:cubicBezTo>
                  <a:lnTo>
                    <a:pt x="558960" y="242694"/>
                  </a:lnTo>
                  <a:cubicBezTo>
                    <a:pt x="609408" y="242694"/>
                    <a:pt x="650304" y="201798"/>
                    <a:pt x="650304" y="151350"/>
                  </a:cubicBezTo>
                  <a:cubicBezTo>
                    <a:pt x="650304" y="100903"/>
                    <a:pt x="609408" y="60006"/>
                    <a:pt x="558960" y="60006"/>
                  </a:cubicBezTo>
                  <a:lnTo>
                    <a:pt x="166020" y="60006"/>
                  </a:lnTo>
                  <a:cubicBezTo>
                    <a:pt x="115572" y="60006"/>
                    <a:pt x="74675" y="100903"/>
                    <a:pt x="74675" y="151350"/>
                  </a:cubicBezTo>
                  <a:close/>
                  <a:moveTo>
                    <a:pt x="0" y="150017"/>
                  </a:moveTo>
                  <a:cubicBezTo>
                    <a:pt x="0" y="67165"/>
                    <a:pt x="67165" y="0"/>
                    <a:pt x="150017" y="0"/>
                  </a:cubicBezTo>
                  <a:lnTo>
                    <a:pt x="570063" y="0"/>
                  </a:lnTo>
                  <a:cubicBezTo>
                    <a:pt x="639957" y="0"/>
                    <a:pt x="698687" y="47798"/>
                    <a:pt x="712645" y="113187"/>
                  </a:cubicBezTo>
                  <a:lnTo>
                    <a:pt x="996112" y="113187"/>
                  </a:lnTo>
                  <a:cubicBezTo>
                    <a:pt x="1002739" y="113187"/>
                    <a:pt x="1008112" y="118560"/>
                    <a:pt x="1008112" y="125187"/>
                  </a:cubicBezTo>
                  <a:lnTo>
                    <a:pt x="1008112" y="173187"/>
                  </a:lnTo>
                  <a:cubicBezTo>
                    <a:pt x="1008112" y="179814"/>
                    <a:pt x="1002739" y="185187"/>
                    <a:pt x="996112" y="185187"/>
                  </a:cubicBezTo>
                  <a:lnTo>
                    <a:pt x="712980" y="185187"/>
                  </a:lnTo>
                  <a:cubicBezTo>
                    <a:pt x="699696" y="251409"/>
                    <a:pt x="640558" y="300033"/>
                    <a:pt x="570063" y="300033"/>
                  </a:cubicBezTo>
                  <a:lnTo>
                    <a:pt x="150017" y="300033"/>
                  </a:lnTo>
                  <a:cubicBezTo>
                    <a:pt x="67165" y="300033"/>
                    <a:pt x="0" y="232869"/>
                    <a:pt x="0" y="150017"/>
                  </a:cubicBez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 smtClea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圆角矩形 1"/>
            <p:cNvSpPr/>
            <p:nvPr/>
          </p:nvSpPr>
          <p:spPr>
            <a:xfrm rot="5400000">
              <a:off x="6786438" y="1803377"/>
              <a:ext cx="460795" cy="137142"/>
            </a:xfrm>
            <a:custGeom>
              <a:avLst/>
              <a:gdLst/>
              <a:ahLst/>
              <a:cxnLst/>
              <a:rect l="l" t="t" r="r" b="b"/>
              <a:pathLst>
                <a:path w="1008112" h="300033">
                  <a:moveTo>
                    <a:pt x="74675" y="151350"/>
                  </a:moveTo>
                  <a:cubicBezTo>
                    <a:pt x="74675" y="201798"/>
                    <a:pt x="115572" y="242694"/>
                    <a:pt x="166020" y="242694"/>
                  </a:cubicBezTo>
                  <a:lnTo>
                    <a:pt x="558960" y="242694"/>
                  </a:lnTo>
                  <a:cubicBezTo>
                    <a:pt x="609408" y="242694"/>
                    <a:pt x="650304" y="201798"/>
                    <a:pt x="650304" y="151350"/>
                  </a:cubicBezTo>
                  <a:cubicBezTo>
                    <a:pt x="650304" y="100903"/>
                    <a:pt x="609408" y="60006"/>
                    <a:pt x="558960" y="60006"/>
                  </a:cubicBezTo>
                  <a:lnTo>
                    <a:pt x="166020" y="60006"/>
                  </a:lnTo>
                  <a:cubicBezTo>
                    <a:pt x="115572" y="60006"/>
                    <a:pt x="74675" y="100903"/>
                    <a:pt x="74675" y="151350"/>
                  </a:cubicBezTo>
                  <a:close/>
                  <a:moveTo>
                    <a:pt x="0" y="150017"/>
                  </a:moveTo>
                  <a:cubicBezTo>
                    <a:pt x="0" y="67165"/>
                    <a:pt x="67165" y="0"/>
                    <a:pt x="150017" y="0"/>
                  </a:cubicBezTo>
                  <a:lnTo>
                    <a:pt x="570063" y="0"/>
                  </a:lnTo>
                  <a:cubicBezTo>
                    <a:pt x="639957" y="0"/>
                    <a:pt x="698687" y="47798"/>
                    <a:pt x="712645" y="113187"/>
                  </a:cubicBezTo>
                  <a:lnTo>
                    <a:pt x="996112" y="113187"/>
                  </a:lnTo>
                  <a:cubicBezTo>
                    <a:pt x="1002739" y="113187"/>
                    <a:pt x="1008112" y="118560"/>
                    <a:pt x="1008112" y="125187"/>
                  </a:cubicBezTo>
                  <a:lnTo>
                    <a:pt x="1008112" y="173187"/>
                  </a:lnTo>
                  <a:cubicBezTo>
                    <a:pt x="1008112" y="179814"/>
                    <a:pt x="1002739" y="185187"/>
                    <a:pt x="996112" y="185187"/>
                  </a:cubicBezTo>
                  <a:lnTo>
                    <a:pt x="712980" y="185187"/>
                  </a:lnTo>
                  <a:cubicBezTo>
                    <a:pt x="699696" y="251409"/>
                    <a:pt x="640558" y="300033"/>
                    <a:pt x="570063" y="300033"/>
                  </a:cubicBezTo>
                  <a:lnTo>
                    <a:pt x="150017" y="300033"/>
                  </a:lnTo>
                  <a:cubicBezTo>
                    <a:pt x="67165" y="300033"/>
                    <a:pt x="0" y="232869"/>
                    <a:pt x="0" y="150017"/>
                  </a:cubicBez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 smtClea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圆角矩形 1"/>
            <p:cNvSpPr/>
            <p:nvPr/>
          </p:nvSpPr>
          <p:spPr>
            <a:xfrm rot="5400000">
              <a:off x="6786437" y="2262250"/>
              <a:ext cx="460795" cy="137142"/>
            </a:xfrm>
            <a:custGeom>
              <a:avLst/>
              <a:gdLst/>
              <a:ahLst/>
              <a:cxnLst/>
              <a:rect l="l" t="t" r="r" b="b"/>
              <a:pathLst>
                <a:path w="1008112" h="300033">
                  <a:moveTo>
                    <a:pt x="74675" y="151350"/>
                  </a:moveTo>
                  <a:cubicBezTo>
                    <a:pt x="74675" y="201798"/>
                    <a:pt x="115572" y="242694"/>
                    <a:pt x="166020" y="242694"/>
                  </a:cubicBezTo>
                  <a:lnTo>
                    <a:pt x="558960" y="242694"/>
                  </a:lnTo>
                  <a:cubicBezTo>
                    <a:pt x="609408" y="242694"/>
                    <a:pt x="650304" y="201798"/>
                    <a:pt x="650304" y="151350"/>
                  </a:cubicBezTo>
                  <a:cubicBezTo>
                    <a:pt x="650304" y="100903"/>
                    <a:pt x="609408" y="60006"/>
                    <a:pt x="558960" y="60006"/>
                  </a:cubicBezTo>
                  <a:lnTo>
                    <a:pt x="166020" y="60006"/>
                  </a:lnTo>
                  <a:cubicBezTo>
                    <a:pt x="115572" y="60006"/>
                    <a:pt x="74675" y="100903"/>
                    <a:pt x="74675" y="151350"/>
                  </a:cubicBezTo>
                  <a:close/>
                  <a:moveTo>
                    <a:pt x="0" y="150017"/>
                  </a:moveTo>
                  <a:cubicBezTo>
                    <a:pt x="0" y="67165"/>
                    <a:pt x="67165" y="0"/>
                    <a:pt x="150017" y="0"/>
                  </a:cubicBezTo>
                  <a:lnTo>
                    <a:pt x="570063" y="0"/>
                  </a:lnTo>
                  <a:cubicBezTo>
                    <a:pt x="639957" y="0"/>
                    <a:pt x="698687" y="47798"/>
                    <a:pt x="712645" y="113187"/>
                  </a:cubicBezTo>
                  <a:lnTo>
                    <a:pt x="996112" y="113187"/>
                  </a:lnTo>
                  <a:cubicBezTo>
                    <a:pt x="1002739" y="113187"/>
                    <a:pt x="1008112" y="118560"/>
                    <a:pt x="1008112" y="125187"/>
                  </a:cubicBezTo>
                  <a:lnTo>
                    <a:pt x="1008112" y="173187"/>
                  </a:lnTo>
                  <a:cubicBezTo>
                    <a:pt x="1008112" y="179814"/>
                    <a:pt x="1002739" y="185187"/>
                    <a:pt x="996112" y="185187"/>
                  </a:cubicBezTo>
                  <a:lnTo>
                    <a:pt x="712980" y="185187"/>
                  </a:lnTo>
                  <a:cubicBezTo>
                    <a:pt x="699696" y="251409"/>
                    <a:pt x="640558" y="300033"/>
                    <a:pt x="570063" y="300033"/>
                  </a:cubicBezTo>
                  <a:lnTo>
                    <a:pt x="150017" y="300033"/>
                  </a:lnTo>
                  <a:cubicBezTo>
                    <a:pt x="67165" y="300033"/>
                    <a:pt x="0" y="232869"/>
                    <a:pt x="0" y="150017"/>
                  </a:cubicBez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 smtClea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" name="圆角矩形 1"/>
            <p:cNvSpPr/>
            <p:nvPr/>
          </p:nvSpPr>
          <p:spPr>
            <a:xfrm rot="5400000">
              <a:off x="6786437" y="2721122"/>
              <a:ext cx="460795" cy="137142"/>
            </a:xfrm>
            <a:custGeom>
              <a:avLst/>
              <a:gdLst/>
              <a:ahLst/>
              <a:cxnLst/>
              <a:rect l="l" t="t" r="r" b="b"/>
              <a:pathLst>
                <a:path w="1008112" h="300033">
                  <a:moveTo>
                    <a:pt x="74675" y="151350"/>
                  </a:moveTo>
                  <a:cubicBezTo>
                    <a:pt x="74675" y="201798"/>
                    <a:pt x="115572" y="242694"/>
                    <a:pt x="166020" y="242694"/>
                  </a:cubicBezTo>
                  <a:lnTo>
                    <a:pt x="558960" y="242694"/>
                  </a:lnTo>
                  <a:cubicBezTo>
                    <a:pt x="609408" y="242694"/>
                    <a:pt x="650304" y="201798"/>
                    <a:pt x="650304" y="151350"/>
                  </a:cubicBezTo>
                  <a:cubicBezTo>
                    <a:pt x="650304" y="100903"/>
                    <a:pt x="609408" y="60006"/>
                    <a:pt x="558960" y="60006"/>
                  </a:cubicBezTo>
                  <a:lnTo>
                    <a:pt x="166020" y="60006"/>
                  </a:lnTo>
                  <a:cubicBezTo>
                    <a:pt x="115572" y="60006"/>
                    <a:pt x="74675" y="100903"/>
                    <a:pt x="74675" y="151350"/>
                  </a:cubicBezTo>
                  <a:close/>
                  <a:moveTo>
                    <a:pt x="0" y="150017"/>
                  </a:moveTo>
                  <a:cubicBezTo>
                    <a:pt x="0" y="67165"/>
                    <a:pt x="67165" y="0"/>
                    <a:pt x="150017" y="0"/>
                  </a:cubicBezTo>
                  <a:lnTo>
                    <a:pt x="570063" y="0"/>
                  </a:lnTo>
                  <a:cubicBezTo>
                    <a:pt x="639957" y="0"/>
                    <a:pt x="698687" y="47798"/>
                    <a:pt x="712645" y="113187"/>
                  </a:cubicBezTo>
                  <a:lnTo>
                    <a:pt x="996112" y="113187"/>
                  </a:lnTo>
                  <a:cubicBezTo>
                    <a:pt x="1002739" y="113187"/>
                    <a:pt x="1008112" y="118560"/>
                    <a:pt x="1008112" y="125187"/>
                  </a:cubicBezTo>
                  <a:lnTo>
                    <a:pt x="1008112" y="173187"/>
                  </a:lnTo>
                  <a:cubicBezTo>
                    <a:pt x="1008112" y="179814"/>
                    <a:pt x="1002739" y="185187"/>
                    <a:pt x="996112" y="185187"/>
                  </a:cubicBezTo>
                  <a:lnTo>
                    <a:pt x="712980" y="185187"/>
                  </a:lnTo>
                  <a:cubicBezTo>
                    <a:pt x="699696" y="251409"/>
                    <a:pt x="640558" y="300033"/>
                    <a:pt x="570063" y="300033"/>
                  </a:cubicBezTo>
                  <a:lnTo>
                    <a:pt x="150017" y="300033"/>
                  </a:lnTo>
                  <a:cubicBezTo>
                    <a:pt x="67165" y="300033"/>
                    <a:pt x="0" y="232869"/>
                    <a:pt x="0" y="150017"/>
                  </a:cubicBez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 smtClea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7005137" y="0"/>
              <a:ext cx="32911" cy="725727"/>
            </a:xfrm>
            <a:prstGeom prst="round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 smtClea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圆角矩形 1"/>
            <p:cNvSpPr/>
            <p:nvPr/>
          </p:nvSpPr>
          <p:spPr>
            <a:xfrm rot="5400000">
              <a:off x="6786437" y="3176572"/>
              <a:ext cx="460795" cy="137142"/>
            </a:xfrm>
            <a:custGeom>
              <a:avLst/>
              <a:gdLst/>
              <a:ahLst/>
              <a:cxnLst/>
              <a:rect l="l" t="t" r="r" b="b"/>
              <a:pathLst>
                <a:path w="1008112" h="300033">
                  <a:moveTo>
                    <a:pt x="74675" y="151350"/>
                  </a:moveTo>
                  <a:cubicBezTo>
                    <a:pt x="74675" y="201798"/>
                    <a:pt x="115572" y="242694"/>
                    <a:pt x="166020" y="242694"/>
                  </a:cubicBezTo>
                  <a:lnTo>
                    <a:pt x="558960" y="242694"/>
                  </a:lnTo>
                  <a:cubicBezTo>
                    <a:pt x="609408" y="242694"/>
                    <a:pt x="650304" y="201798"/>
                    <a:pt x="650304" y="151350"/>
                  </a:cubicBezTo>
                  <a:cubicBezTo>
                    <a:pt x="650304" y="100903"/>
                    <a:pt x="609408" y="60006"/>
                    <a:pt x="558960" y="60006"/>
                  </a:cubicBezTo>
                  <a:lnTo>
                    <a:pt x="166020" y="60006"/>
                  </a:lnTo>
                  <a:cubicBezTo>
                    <a:pt x="115572" y="60006"/>
                    <a:pt x="74675" y="100903"/>
                    <a:pt x="74675" y="151350"/>
                  </a:cubicBezTo>
                  <a:close/>
                  <a:moveTo>
                    <a:pt x="0" y="150017"/>
                  </a:moveTo>
                  <a:cubicBezTo>
                    <a:pt x="0" y="67165"/>
                    <a:pt x="67165" y="0"/>
                    <a:pt x="150017" y="0"/>
                  </a:cubicBezTo>
                  <a:lnTo>
                    <a:pt x="570063" y="0"/>
                  </a:lnTo>
                  <a:cubicBezTo>
                    <a:pt x="639957" y="0"/>
                    <a:pt x="698687" y="47798"/>
                    <a:pt x="712645" y="113187"/>
                  </a:cubicBezTo>
                  <a:lnTo>
                    <a:pt x="996112" y="113187"/>
                  </a:lnTo>
                  <a:cubicBezTo>
                    <a:pt x="1002739" y="113187"/>
                    <a:pt x="1008112" y="118560"/>
                    <a:pt x="1008112" y="125187"/>
                  </a:cubicBezTo>
                  <a:lnTo>
                    <a:pt x="1008112" y="173187"/>
                  </a:lnTo>
                  <a:cubicBezTo>
                    <a:pt x="1008112" y="179814"/>
                    <a:pt x="1002739" y="185187"/>
                    <a:pt x="996112" y="185187"/>
                  </a:cubicBezTo>
                  <a:lnTo>
                    <a:pt x="712980" y="185187"/>
                  </a:lnTo>
                  <a:cubicBezTo>
                    <a:pt x="699696" y="251409"/>
                    <a:pt x="640558" y="300033"/>
                    <a:pt x="570063" y="300033"/>
                  </a:cubicBezTo>
                  <a:lnTo>
                    <a:pt x="150017" y="300033"/>
                  </a:lnTo>
                  <a:cubicBezTo>
                    <a:pt x="67165" y="300033"/>
                    <a:pt x="0" y="232869"/>
                    <a:pt x="0" y="150017"/>
                  </a:cubicBez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 smtClea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圆角矩形 1"/>
            <p:cNvSpPr/>
            <p:nvPr/>
          </p:nvSpPr>
          <p:spPr>
            <a:xfrm rot="5400000">
              <a:off x="6786437" y="3646887"/>
              <a:ext cx="460795" cy="137142"/>
            </a:xfrm>
            <a:custGeom>
              <a:avLst/>
              <a:gdLst/>
              <a:ahLst/>
              <a:cxnLst/>
              <a:rect l="l" t="t" r="r" b="b"/>
              <a:pathLst>
                <a:path w="1008112" h="300033">
                  <a:moveTo>
                    <a:pt x="74675" y="151350"/>
                  </a:moveTo>
                  <a:cubicBezTo>
                    <a:pt x="74675" y="201798"/>
                    <a:pt x="115572" y="242694"/>
                    <a:pt x="166020" y="242694"/>
                  </a:cubicBezTo>
                  <a:lnTo>
                    <a:pt x="558960" y="242694"/>
                  </a:lnTo>
                  <a:cubicBezTo>
                    <a:pt x="609408" y="242694"/>
                    <a:pt x="650304" y="201798"/>
                    <a:pt x="650304" y="151350"/>
                  </a:cubicBezTo>
                  <a:cubicBezTo>
                    <a:pt x="650304" y="100903"/>
                    <a:pt x="609408" y="60006"/>
                    <a:pt x="558960" y="60006"/>
                  </a:cubicBezTo>
                  <a:lnTo>
                    <a:pt x="166020" y="60006"/>
                  </a:lnTo>
                  <a:cubicBezTo>
                    <a:pt x="115572" y="60006"/>
                    <a:pt x="74675" y="100903"/>
                    <a:pt x="74675" y="151350"/>
                  </a:cubicBezTo>
                  <a:close/>
                  <a:moveTo>
                    <a:pt x="0" y="150017"/>
                  </a:moveTo>
                  <a:cubicBezTo>
                    <a:pt x="0" y="67165"/>
                    <a:pt x="67165" y="0"/>
                    <a:pt x="150017" y="0"/>
                  </a:cubicBezTo>
                  <a:lnTo>
                    <a:pt x="570063" y="0"/>
                  </a:lnTo>
                  <a:cubicBezTo>
                    <a:pt x="639957" y="0"/>
                    <a:pt x="698687" y="47798"/>
                    <a:pt x="712645" y="113187"/>
                  </a:cubicBezTo>
                  <a:lnTo>
                    <a:pt x="996112" y="113187"/>
                  </a:lnTo>
                  <a:cubicBezTo>
                    <a:pt x="1002739" y="113187"/>
                    <a:pt x="1008112" y="118560"/>
                    <a:pt x="1008112" y="125187"/>
                  </a:cubicBezTo>
                  <a:lnTo>
                    <a:pt x="1008112" y="173187"/>
                  </a:lnTo>
                  <a:cubicBezTo>
                    <a:pt x="1008112" y="179814"/>
                    <a:pt x="1002739" y="185187"/>
                    <a:pt x="996112" y="185187"/>
                  </a:cubicBezTo>
                  <a:lnTo>
                    <a:pt x="712980" y="185187"/>
                  </a:lnTo>
                  <a:cubicBezTo>
                    <a:pt x="699696" y="251409"/>
                    <a:pt x="640558" y="300033"/>
                    <a:pt x="570063" y="300033"/>
                  </a:cubicBezTo>
                  <a:lnTo>
                    <a:pt x="150017" y="300033"/>
                  </a:lnTo>
                  <a:cubicBezTo>
                    <a:pt x="67165" y="300033"/>
                    <a:pt x="0" y="232869"/>
                    <a:pt x="0" y="150017"/>
                  </a:cubicBez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 smtClea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9" name="圆角矩形 1"/>
            <p:cNvSpPr/>
            <p:nvPr/>
          </p:nvSpPr>
          <p:spPr>
            <a:xfrm rot="5400000">
              <a:off x="6786437" y="4107683"/>
              <a:ext cx="460795" cy="137142"/>
            </a:xfrm>
            <a:custGeom>
              <a:avLst/>
              <a:gdLst/>
              <a:ahLst/>
              <a:cxnLst/>
              <a:rect l="l" t="t" r="r" b="b"/>
              <a:pathLst>
                <a:path w="1008112" h="300033">
                  <a:moveTo>
                    <a:pt x="74675" y="151350"/>
                  </a:moveTo>
                  <a:cubicBezTo>
                    <a:pt x="74675" y="201798"/>
                    <a:pt x="115572" y="242694"/>
                    <a:pt x="166020" y="242694"/>
                  </a:cubicBezTo>
                  <a:lnTo>
                    <a:pt x="558960" y="242694"/>
                  </a:lnTo>
                  <a:cubicBezTo>
                    <a:pt x="609408" y="242694"/>
                    <a:pt x="650304" y="201798"/>
                    <a:pt x="650304" y="151350"/>
                  </a:cubicBezTo>
                  <a:cubicBezTo>
                    <a:pt x="650304" y="100903"/>
                    <a:pt x="609408" y="60006"/>
                    <a:pt x="558960" y="60006"/>
                  </a:cubicBezTo>
                  <a:lnTo>
                    <a:pt x="166020" y="60006"/>
                  </a:lnTo>
                  <a:cubicBezTo>
                    <a:pt x="115572" y="60006"/>
                    <a:pt x="74675" y="100903"/>
                    <a:pt x="74675" y="151350"/>
                  </a:cubicBezTo>
                  <a:close/>
                  <a:moveTo>
                    <a:pt x="0" y="150017"/>
                  </a:moveTo>
                  <a:cubicBezTo>
                    <a:pt x="0" y="67165"/>
                    <a:pt x="67165" y="0"/>
                    <a:pt x="150017" y="0"/>
                  </a:cubicBezTo>
                  <a:lnTo>
                    <a:pt x="570063" y="0"/>
                  </a:lnTo>
                  <a:cubicBezTo>
                    <a:pt x="639957" y="0"/>
                    <a:pt x="698687" y="47798"/>
                    <a:pt x="712645" y="113187"/>
                  </a:cubicBezTo>
                  <a:lnTo>
                    <a:pt x="996112" y="113187"/>
                  </a:lnTo>
                  <a:cubicBezTo>
                    <a:pt x="1002739" y="113187"/>
                    <a:pt x="1008112" y="118560"/>
                    <a:pt x="1008112" y="125187"/>
                  </a:cubicBezTo>
                  <a:lnTo>
                    <a:pt x="1008112" y="173187"/>
                  </a:lnTo>
                  <a:cubicBezTo>
                    <a:pt x="1008112" y="179814"/>
                    <a:pt x="1002739" y="185187"/>
                    <a:pt x="996112" y="185187"/>
                  </a:cubicBezTo>
                  <a:lnTo>
                    <a:pt x="712980" y="185187"/>
                  </a:lnTo>
                  <a:cubicBezTo>
                    <a:pt x="699696" y="251409"/>
                    <a:pt x="640558" y="300033"/>
                    <a:pt x="570063" y="300033"/>
                  </a:cubicBezTo>
                  <a:lnTo>
                    <a:pt x="150017" y="300033"/>
                  </a:lnTo>
                  <a:cubicBezTo>
                    <a:pt x="67165" y="300033"/>
                    <a:pt x="0" y="232869"/>
                    <a:pt x="0" y="150017"/>
                  </a:cubicBez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 smtClea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0" name="椭圆 19"/>
          <p:cNvSpPr/>
          <p:nvPr/>
        </p:nvSpPr>
        <p:spPr>
          <a:xfrm>
            <a:off x="7452320" y="5611893"/>
            <a:ext cx="792089" cy="769435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706898" y="3101083"/>
            <a:ext cx="249478" cy="249478"/>
          </a:xfrm>
          <a:prstGeom prst="ellipse">
            <a:avLst/>
          </a:prstGeom>
          <a:solidFill>
            <a:sysClr val="window" lastClr="FFFFFF"/>
          </a:solidFill>
          <a:ln w="107950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kern="0">
              <a:solidFill>
                <a:sysClr val="window" lastClr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706898" y="4021215"/>
            <a:ext cx="249478" cy="249478"/>
          </a:xfrm>
          <a:prstGeom prst="ellipse">
            <a:avLst/>
          </a:prstGeom>
          <a:solidFill>
            <a:sysClr val="window" lastClr="FFFFFF"/>
          </a:solidFill>
          <a:ln w="107950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706898" y="4941346"/>
            <a:ext cx="249478" cy="249478"/>
          </a:xfrm>
          <a:prstGeom prst="ellipse">
            <a:avLst/>
          </a:prstGeom>
          <a:solidFill>
            <a:sysClr val="window" lastClr="FFFFFF"/>
          </a:solidFill>
          <a:ln w="107950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25" name="直接连接符 24"/>
          <p:cNvCxnSpPr>
            <a:stCxn id="22" idx="2"/>
          </p:cNvCxnSpPr>
          <p:nvPr/>
        </p:nvCxnSpPr>
        <p:spPr>
          <a:xfrm flipH="1" flipV="1">
            <a:off x="5888480" y="2872608"/>
            <a:ext cx="1818418" cy="353214"/>
          </a:xfrm>
          <a:prstGeom prst="line">
            <a:avLst/>
          </a:prstGeom>
          <a:noFill/>
          <a:ln w="28575" cap="flat" cmpd="sng" algn="ctr">
            <a:solidFill>
              <a:srgbClr val="EEECE1">
                <a:lumMod val="50000"/>
              </a:srgbClr>
            </a:solidFill>
            <a:prstDash val="sysDash"/>
          </a:ln>
          <a:effectLst/>
        </p:spPr>
      </p:cxnSp>
      <p:cxnSp>
        <p:nvCxnSpPr>
          <p:cNvPr id="26" name="直接连接符 25"/>
          <p:cNvCxnSpPr>
            <a:stCxn id="23" idx="2"/>
          </p:cNvCxnSpPr>
          <p:nvPr/>
        </p:nvCxnSpPr>
        <p:spPr>
          <a:xfrm flipH="1">
            <a:off x="5888480" y="4145954"/>
            <a:ext cx="1818418" cy="0"/>
          </a:xfrm>
          <a:prstGeom prst="line">
            <a:avLst/>
          </a:prstGeom>
          <a:noFill/>
          <a:ln w="28575" cap="flat" cmpd="sng" algn="ctr">
            <a:solidFill>
              <a:srgbClr val="EEECE1">
                <a:lumMod val="50000"/>
              </a:srgbClr>
            </a:solidFill>
            <a:prstDash val="sysDash"/>
          </a:ln>
          <a:effectLst/>
        </p:spPr>
      </p:cxnSp>
      <p:cxnSp>
        <p:nvCxnSpPr>
          <p:cNvPr id="27" name="直接连接符 26"/>
          <p:cNvCxnSpPr>
            <a:stCxn id="24" idx="2"/>
          </p:cNvCxnSpPr>
          <p:nvPr/>
        </p:nvCxnSpPr>
        <p:spPr>
          <a:xfrm flipH="1">
            <a:off x="5888480" y="5066085"/>
            <a:ext cx="1818418" cy="567779"/>
          </a:xfrm>
          <a:prstGeom prst="line">
            <a:avLst/>
          </a:prstGeom>
          <a:noFill/>
          <a:ln w="28575" cap="flat" cmpd="sng" algn="ctr">
            <a:solidFill>
              <a:srgbClr val="EEECE1">
                <a:lumMod val="50000"/>
              </a:srgbClr>
            </a:solidFill>
            <a:prstDash val="sysDash"/>
          </a:ln>
          <a:effectLst/>
        </p:spPr>
      </p:cxnSp>
      <p:grpSp>
        <p:nvGrpSpPr>
          <p:cNvPr id="4" name="组合 27"/>
          <p:cNvGrpSpPr/>
          <p:nvPr/>
        </p:nvGrpSpPr>
        <p:grpSpPr>
          <a:xfrm>
            <a:off x="467544" y="2105472"/>
            <a:ext cx="5400600" cy="1174951"/>
            <a:chOff x="2267744" y="854119"/>
            <a:chExt cx="2736304" cy="1174951"/>
          </a:xfrm>
        </p:grpSpPr>
        <p:sp>
          <p:nvSpPr>
            <p:cNvPr id="29" name="矩形 28"/>
            <p:cNvSpPr/>
            <p:nvPr/>
          </p:nvSpPr>
          <p:spPr>
            <a:xfrm>
              <a:off x="2267744" y="854119"/>
              <a:ext cx="2736304" cy="1174951"/>
            </a:xfrm>
            <a:prstGeom prst="rect">
              <a:avLst/>
            </a:prstGeom>
            <a:gradFill flip="none" rotWithShape="1">
              <a:gsLst>
                <a:gs pos="0">
                  <a:srgbClr val="EEECE1">
                    <a:lumMod val="50000"/>
                    <a:shade val="30000"/>
                    <a:satMod val="115000"/>
                  </a:srgbClr>
                </a:gs>
                <a:gs pos="50000">
                  <a:srgbClr val="EEECE1">
                    <a:lumMod val="50000"/>
                    <a:shade val="67500"/>
                    <a:satMod val="115000"/>
                  </a:srgbClr>
                </a:gs>
                <a:gs pos="100000">
                  <a:srgbClr val="EEECE1">
                    <a:lumMod val="5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411760" y="967928"/>
              <a:ext cx="2448272" cy="93640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623662" y="2377216"/>
            <a:ext cx="2876330" cy="573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建立良好的关系</a:t>
            </a:r>
            <a:endParaRPr lang="en-US" altLang="zh-CN" sz="2800" b="1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5" name="组合 40"/>
          <p:cNvGrpSpPr/>
          <p:nvPr/>
        </p:nvGrpSpPr>
        <p:grpSpPr>
          <a:xfrm>
            <a:off x="539552" y="3550193"/>
            <a:ext cx="5328592" cy="1174951"/>
            <a:chOff x="2267744" y="854119"/>
            <a:chExt cx="2736304" cy="1174951"/>
          </a:xfrm>
        </p:grpSpPr>
        <p:sp>
          <p:nvSpPr>
            <p:cNvPr id="42" name="矩形 41"/>
            <p:cNvSpPr/>
            <p:nvPr/>
          </p:nvSpPr>
          <p:spPr>
            <a:xfrm>
              <a:off x="2267744" y="854119"/>
              <a:ext cx="2736304" cy="1174951"/>
            </a:xfrm>
            <a:prstGeom prst="rect">
              <a:avLst/>
            </a:prstGeom>
            <a:gradFill flip="none" rotWithShape="1">
              <a:gsLst>
                <a:gs pos="0">
                  <a:srgbClr val="EEECE1">
                    <a:lumMod val="50000"/>
                    <a:shade val="30000"/>
                    <a:satMod val="115000"/>
                  </a:srgbClr>
                </a:gs>
                <a:gs pos="50000">
                  <a:srgbClr val="EEECE1">
                    <a:lumMod val="50000"/>
                    <a:shade val="67500"/>
                    <a:satMod val="115000"/>
                  </a:srgbClr>
                </a:gs>
                <a:gs pos="100000">
                  <a:srgbClr val="EEECE1">
                    <a:lumMod val="5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2411760" y="967928"/>
              <a:ext cx="2448272" cy="93640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619672" y="3821937"/>
            <a:ext cx="2876330" cy="573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健 康 宣 教</a:t>
            </a:r>
            <a:endParaRPr lang="en-US" altLang="zh-CN" sz="2800" b="1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" name="组合 44"/>
          <p:cNvGrpSpPr/>
          <p:nvPr/>
        </p:nvGrpSpPr>
        <p:grpSpPr>
          <a:xfrm>
            <a:off x="251520" y="4941168"/>
            <a:ext cx="5760640" cy="1174951"/>
            <a:chOff x="2267744" y="854119"/>
            <a:chExt cx="2736304" cy="1174951"/>
          </a:xfrm>
        </p:grpSpPr>
        <p:sp>
          <p:nvSpPr>
            <p:cNvPr id="46" name="矩形 45"/>
            <p:cNvSpPr/>
            <p:nvPr/>
          </p:nvSpPr>
          <p:spPr>
            <a:xfrm>
              <a:off x="2267744" y="854119"/>
              <a:ext cx="2736304" cy="1174951"/>
            </a:xfrm>
            <a:prstGeom prst="rect">
              <a:avLst/>
            </a:prstGeom>
            <a:gradFill flip="none" rotWithShape="1">
              <a:gsLst>
                <a:gs pos="0">
                  <a:srgbClr val="EEECE1">
                    <a:lumMod val="50000"/>
                    <a:shade val="30000"/>
                    <a:satMod val="115000"/>
                  </a:srgbClr>
                </a:gs>
                <a:gs pos="50000">
                  <a:srgbClr val="EEECE1">
                    <a:lumMod val="50000"/>
                    <a:shade val="67500"/>
                    <a:satMod val="115000"/>
                  </a:srgbClr>
                </a:gs>
                <a:gs pos="100000">
                  <a:srgbClr val="EEECE1">
                    <a:lumMod val="5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411760" y="967928"/>
              <a:ext cx="2448272" cy="93640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39552" y="5157192"/>
            <a:ext cx="525658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患者身体和精神状态较好的时候</a:t>
            </a:r>
            <a:endParaRPr lang="en-US" altLang="zh-CN" sz="2800" b="1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BDB818-D072-443F-9EA6-686C03B5058C}" type="datetime1">
              <a:rPr lang="zh-CN" altLang="en-US" smtClean="0"/>
              <a:pPr>
                <a:defRPr/>
              </a:pPr>
              <a:t>2018/11/28</a:t>
            </a:fld>
            <a:endParaRPr lang="zh-CN" altLang="en-US" sz="1800"/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3568" r="4305"/>
          <a:stretch>
            <a:fillRect/>
          </a:stretch>
        </p:blipFill>
        <p:spPr bwMode="auto">
          <a:xfrm>
            <a:off x="2483768" y="764704"/>
            <a:ext cx="4032448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1331640" y="2852936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Path for acute care settings based on the family-centered theory 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372200" y="6021288"/>
            <a:ext cx="2266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(Deng R L et al, 2018)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6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2106"/>
          <a:stretch>
            <a:fillRect/>
          </a:stretch>
        </p:blipFill>
        <p:spPr bwMode="auto">
          <a:xfrm>
            <a:off x="2267744" y="3429000"/>
            <a:ext cx="4608512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971600" y="5517232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 Path for long-term care facilities based on the person-centered theory</a:t>
            </a:r>
            <a:endParaRPr lang="zh-CN" alt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487" y="0"/>
            <a:ext cx="917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直接连接符 15"/>
          <p:cNvCxnSpPr/>
          <p:nvPr/>
        </p:nvCxnSpPr>
        <p:spPr>
          <a:xfrm>
            <a:off x="0" y="1214422"/>
            <a:ext cx="9144000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0"/>
          <p:cNvGrpSpPr/>
          <p:nvPr/>
        </p:nvGrpSpPr>
        <p:grpSpPr>
          <a:xfrm>
            <a:off x="6357951" y="714356"/>
            <a:ext cx="2786049" cy="500066"/>
            <a:chOff x="-436722" y="284389"/>
            <a:chExt cx="2128997" cy="529772"/>
          </a:xfrm>
        </p:grpSpPr>
        <p:sp>
          <p:nvSpPr>
            <p:cNvPr id="17" name="矩形 16"/>
            <p:cNvSpPr/>
            <p:nvPr/>
          </p:nvSpPr>
          <p:spPr>
            <a:xfrm>
              <a:off x="-436722" y="284389"/>
              <a:ext cx="1948022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Arial" pitchFamily="34" charset="0"/>
                </a:rPr>
                <a:t>对策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Arial" pitchFamily="34" charset="0"/>
                </a:rPr>
                <a:t>-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Arial" pitchFamily="34" charset="0"/>
                </a:rPr>
                <a:t>培训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</p:grpSp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457200" y="1905000"/>
            <a:ext cx="8305800" cy="378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itchFamily="18" charset="0"/>
              </a:rPr>
              <a:t>了解和尊重</a:t>
            </a:r>
            <a:r>
              <a:rPr lang="zh-CN" altLang="en-US" sz="3600" b="1" dirty="0">
                <a:solidFill>
                  <a:srgbClr val="FF0000"/>
                </a:solidFill>
                <a:latin typeface="Times New Roman" pitchFamily="18" charset="0"/>
              </a:rPr>
              <a:t>患者的意愿</a:t>
            </a:r>
            <a:r>
              <a:rPr lang="zh-CN" altLang="en-US" sz="2800" dirty="0">
                <a:solidFill>
                  <a:srgbClr val="FF0000"/>
                </a:solidFill>
                <a:latin typeface="Times New Roman" pitchFamily="18" charset="0"/>
              </a:rPr>
              <a:t>作为医务人员核心价值观，</a:t>
            </a:r>
            <a:r>
              <a:rPr lang="zh-CN" altLang="en-US" sz="2800" dirty="0">
                <a:latin typeface="Times New Roman" pitchFamily="18" charset="0"/>
              </a:rPr>
              <a:t>一个行之有效的预立医疗自主计划系统将会实现。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Times New Roman" pitchFamily="18" charset="0"/>
              </a:rPr>
              <a:t>               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itchFamily="18" charset="0"/>
              </a:rPr>
              <a:t>   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Respect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</a:rPr>
              <a:t>wishes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</a:rPr>
              <a:t>of people </a:t>
            </a:r>
            <a:endParaRPr lang="zh-CN" altLang="en-US" sz="2800" dirty="0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            an </a:t>
            </a:r>
            <a:r>
              <a:rPr lang="zh-CN" altLang="en-US" sz="2800" dirty="0">
                <a:latin typeface="Times New Roman" pitchFamily="18" charset="0"/>
                <a:cs typeface="Times New Roman" pitchFamily="18" charset="0"/>
              </a:rPr>
              <a:t>effective ACP system can be realized.</a:t>
            </a:r>
          </a:p>
          <a:p>
            <a:pPr>
              <a:lnSpc>
                <a:spcPct val="150000"/>
              </a:lnSpc>
            </a:pPr>
            <a:endParaRPr lang="zh-CN" alt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图片 7" descr="QQ图片20130802124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6091238"/>
            <a:ext cx="2214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直接连接符 15"/>
          <p:cNvSpPr>
            <a:spLocks noChangeShapeType="1"/>
          </p:cNvSpPr>
          <p:nvPr/>
        </p:nvSpPr>
        <p:spPr bwMode="auto">
          <a:xfrm>
            <a:off x="0" y="1214438"/>
            <a:ext cx="9144000" cy="1587"/>
          </a:xfrm>
          <a:prstGeom prst="line">
            <a:avLst/>
          </a:prstGeom>
          <a:noFill/>
          <a:ln w="25400">
            <a:solidFill>
              <a:srgbClr val="0070C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757834" cy="256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07904" y="1628800"/>
            <a:ext cx="4608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B050"/>
                </a:solidFill>
              </a:rPr>
              <a:t>银杏代表长寿</a:t>
            </a:r>
            <a:endParaRPr lang="en-US" altLang="zh-CN" sz="2800" b="1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B050"/>
                </a:solidFill>
              </a:rPr>
              <a:t>黄叶代表从衰老到死亡</a:t>
            </a:r>
            <a:endParaRPr lang="en-US" altLang="zh-CN" sz="2800" b="1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B050"/>
                </a:solidFill>
              </a:rPr>
              <a:t>绿叶代表从出生到衰老</a:t>
            </a:r>
            <a:endParaRPr lang="zh-CN" altLang="en-US" sz="2800" b="1" dirty="0">
              <a:solidFill>
                <a:srgbClr val="00B05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7584" y="4077072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Ginkgo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biloba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stands for longevity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Yellow leave represents the life from aging to death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green leave represents the passage from birth to old age</a:t>
            </a:r>
            <a:endParaRPr lang="en-US" altLang="zh-CN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243" y="0"/>
            <a:ext cx="917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图片 19" descr="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643314"/>
            <a:ext cx="4486275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40964" name="图片 24" descr="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3143248"/>
            <a:ext cx="4926013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40965" name="矩形 16"/>
          <p:cNvSpPr>
            <a:spLocks noChangeArrowheads="1"/>
          </p:cNvSpPr>
          <p:nvPr/>
        </p:nvSpPr>
        <p:spPr bwMode="auto">
          <a:xfrm>
            <a:off x="0" y="2060848"/>
            <a:ext cx="8820472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黑体" pitchFamily="2" charset="-122"/>
              </a:rPr>
              <a:t>Thanks for listening</a:t>
            </a:r>
            <a:endParaRPr lang="zh-CN" altLang="en-US" sz="9600" b="1" dirty="0">
              <a:solidFill>
                <a:srgbClr val="FF0000"/>
              </a:solidFill>
              <a:latin typeface="Lucida Sans Unicode" pitchFamily="34" charset="0"/>
              <a:ea typeface="微软雅黑" pitchFamily="34" charset="-122"/>
              <a:sym typeface="黑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243" y="0"/>
            <a:ext cx="917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图片 7" descr="QQ图片20130802124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6091238"/>
            <a:ext cx="2214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直接连接符 15"/>
          <p:cNvSpPr>
            <a:spLocks noChangeShapeType="1"/>
          </p:cNvSpPr>
          <p:nvPr/>
        </p:nvSpPr>
        <p:spPr bwMode="auto">
          <a:xfrm>
            <a:off x="0" y="1214438"/>
            <a:ext cx="9144000" cy="1587"/>
          </a:xfrm>
          <a:prstGeom prst="line">
            <a:avLst/>
          </a:prstGeom>
          <a:noFill/>
          <a:ln w="25400">
            <a:solidFill>
              <a:srgbClr val="0070C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8438" name="图片 21" descr="医院风景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3786188"/>
            <a:ext cx="4071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0487" name="TextBox 8"/>
          <p:cNvSpPr>
            <a:spLocks noChangeArrowheads="1"/>
          </p:cNvSpPr>
          <p:nvPr/>
        </p:nvSpPr>
        <p:spPr bwMode="auto">
          <a:xfrm>
            <a:off x="0" y="2564904"/>
            <a:ext cx="9143999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黑体" pitchFamily="2" charset="-122"/>
              </a:rPr>
              <a:t>Part A  Background</a:t>
            </a:r>
            <a:r>
              <a:rPr lang="zh-CN" altLang="en-US" sz="4400" b="1" dirty="0" smtClean="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黑体" pitchFamily="2" charset="-122"/>
              </a:rPr>
              <a:t> </a:t>
            </a:r>
          </a:p>
          <a:p>
            <a:endParaRPr lang="zh-CN" altLang="en-US" sz="2400" dirty="0">
              <a:solidFill>
                <a:srgbClr val="000000"/>
              </a:solidFill>
              <a:latin typeface="Lucida Sans Unicode" pitchFamily="34" charset="0"/>
              <a:ea typeface="微软雅黑" pitchFamily="34" charset="-122"/>
              <a:sym typeface="黑体" pitchFamily="2" charset="-122"/>
            </a:endParaRPr>
          </a:p>
        </p:txBody>
      </p:sp>
      <p:grpSp>
        <p:nvGrpSpPr>
          <p:cNvPr id="9" name="组合 57"/>
          <p:cNvGrpSpPr/>
          <p:nvPr/>
        </p:nvGrpSpPr>
        <p:grpSpPr bwMode="auto">
          <a:xfrm>
            <a:off x="6357938" y="714356"/>
            <a:ext cx="2786062" cy="500063"/>
            <a:chOff x="0" y="0"/>
            <a:chExt cx="2128997" cy="529772"/>
          </a:xfrm>
        </p:grpSpPr>
        <p:sp>
          <p:nvSpPr>
            <p:cNvPr id="10" name="矩形 58"/>
            <p:cNvSpPr>
              <a:spLocks noChangeArrowheads="1"/>
            </p:cNvSpPr>
            <p:nvPr/>
          </p:nvSpPr>
          <p:spPr bwMode="auto">
            <a:xfrm>
              <a:off x="0" y="0"/>
              <a:ext cx="1948022" cy="529772"/>
            </a:xfrm>
            <a:prstGeom prst="rect">
              <a:avLst/>
            </a:prstGeom>
            <a:solidFill>
              <a:srgbClr val="0070C0"/>
            </a:solidFill>
            <a:ln w="55000">
              <a:noFill/>
              <a:bevel/>
            </a:ln>
          </p:spPr>
          <p:txBody>
            <a:bodyPr anchor="ctr"/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ea typeface="微软雅黑" pitchFamily="34" charset="-122"/>
                  <a:sym typeface="Arial" charset="0"/>
                </a:rPr>
                <a:t>目录</a:t>
              </a:r>
            </a:p>
          </p:txBody>
        </p:sp>
        <p:sp>
          <p:nvSpPr>
            <p:cNvPr id="11" name="矩形 59"/>
            <p:cNvSpPr>
              <a:spLocks noChangeArrowheads="1"/>
            </p:cNvSpPr>
            <p:nvPr/>
          </p:nvSpPr>
          <p:spPr bwMode="auto">
            <a:xfrm>
              <a:off x="2014697" y="0"/>
              <a:ext cx="114300" cy="529772"/>
            </a:xfrm>
            <a:prstGeom prst="rect">
              <a:avLst/>
            </a:prstGeom>
            <a:solidFill>
              <a:srgbClr val="0070C0"/>
            </a:solidFill>
            <a:ln w="55000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 sz="2400" b="1">
                <a:solidFill>
                  <a:schemeClr val="bg1"/>
                </a:solidFill>
                <a:ea typeface="微软雅黑" pitchFamily="34" charset="-122"/>
                <a:sym typeface="Arial" charset="0"/>
              </a:endParaRPr>
            </a:p>
          </p:txBody>
        </p:sp>
      </p:grpSp>
      <p:pic>
        <p:nvPicPr>
          <p:cNvPr id="17409" name="Picture 1" descr="C:\Users\wuli\Documents\Tencent Files\690891192\Image\C2C\6N}U95$E4CTS117AX~~T)I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221088"/>
            <a:ext cx="3033336" cy="22060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BDB818-D072-443F-9EA6-686C03B5058C}" type="datetime1">
              <a:rPr lang="zh-CN" altLang="en-US" smtClean="0"/>
              <a:pPr>
                <a:defRPr/>
              </a:pPr>
              <a:t>2018/11/28</a:t>
            </a:fld>
            <a:endParaRPr lang="zh-CN" altLang="en-US" sz="1800"/>
          </a:p>
        </p:txBody>
      </p:sp>
      <p:pic>
        <p:nvPicPr>
          <p:cNvPr id="194562" name="Picture 2" descr="https://ss0.bdstatic.com/94oJfD_bAAcT8t7mm9GUKT-xh_/timg?image&amp;quality=100&amp;size=b4000_4000&amp;sec=1535070716&amp;di=68a931f056a6353b4a4847c98cf63a0c&amp;src=http://pic.58pic.com/58pic/13/68/85/71K58PICbIU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6886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1124744"/>
            <a:ext cx="38884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are patients’ rights in hospital?</a:t>
            </a:r>
          </a:p>
          <a:p>
            <a:endParaRPr lang="en-US" altLang="zh-CN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hospitals have a system to protect patients’ rights when they are terminally ill? </a:t>
            </a:r>
          </a:p>
          <a:p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487" y="0"/>
            <a:ext cx="917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直接连接符 15"/>
          <p:cNvSpPr>
            <a:spLocks noChangeShapeType="1"/>
          </p:cNvSpPr>
          <p:nvPr/>
        </p:nvSpPr>
        <p:spPr bwMode="auto">
          <a:xfrm>
            <a:off x="0" y="1214438"/>
            <a:ext cx="9144000" cy="1587"/>
          </a:xfrm>
          <a:prstGeom prst="line">
            <a:avLst/>
          </a:prstGeom>
          <a:noFill/>
          <a:ln w="25400">
            <a:solidFill>
              <a:srgbClr val="0070C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0"/>
          <p:cNvGrpSpPr/>
          <p:nvPr/>
        </p:nvGrpSpPr>
        <p:grpSpPr bwMode="auto">
          <a:xfrm>
            <a:off x="4067944" y="714375"/>
            <a:ext cx="5076056" cy="500063"/>
            <a:chOff x="-268250" y="0"/>
            <a:chExt cx="2397247" cy="529772"/>
          </a:xfrm>
        </p:grpSpPr>
        <p:sp>
          <p:nvSpPr>
            <p:cNvPr id="31751" name="矩形 16"/>
            <p:cNvSpPr>
              <a:spLocks noChangeArrowheads="1"/>
            </p:cNvSpPr>
            <p:nvPr/>
          </p:nvSpPr>
          <p:spPr bwMode="auto">
            <a:xfrm>
              <a:off x="-268250" y="0"/>
              <a:ext cx="2216272" cy="529772"/>
            </a:xfrm>
            <a:prstGeom prst="rect">
              <a:avLst/>
            </a:prstGeom>
            <a:solidFill>
              <a:srgbClr val="0070C0"/>
            </a:solidFill>
            <a:ln w="55000">
              <a:noFill/>
              <a:bevel/>
            </a:ln>
          </p:spPr>
          <p:txBody>
            <a:bodyPr anchor="ctr"/>
            <a:lstStyle/>
            <a:p>
              <a:pPr algn="ctr"/>
              <a:r>
                <a:rPr lang="en-US" altLang="zh-CN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Tertiary hospital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三甲医院</a:t>
              </a:r>
              <a:endParaRPr lang="zh-CN" altLang="en-US" sz="28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endParaRPr>
            </a:p>
          </p:txBody>
        </p:sp>
        <p:sp>
          <p:nvSpPr>
            <p:cNvPr id="31752" name="矩形 17"/>
            <p:cNvSpPr>
              <a:spLocks noChangeArrowheads="1"/>
            </p:cNvSpPr>
            <p:nvPr/>
          </p:nvSpPr>
          <p:spPr bwMode="auto">
            <a:xfrm>
              <a:off x="2014697" y="0"/>
              <a:ext cx="114300" cy="529772"/>
            </a:xfrm>
            <a:prstGeom prst="rect">
              <a:avLst/>
            </a:prstGeom>
            <a:solidFill>
              <a:srgbClr val="0070C0"/>
            </a:solidFill>
            <a:ln w="55000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 sz="2400" b="1">
                <a:solidFill>
                  <a:schemeClr val="bg1"/>
                </a:solidFill>
                <a:ea typeface="微软雅黑" pitchFamily="34" charset="-122"/>
                <a:sym typeface="Arial" charset="0"/>
              </a:endParaRPr>
            </a:p>
          </p:txBody>
        </p:sp>
      </p:grp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323528" y="1772816"/>
          <a:ext cx="8496944" cy="4750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590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楷体" pitchFamily="49" charset="-122"/>
                          <a:cs typeface="+mn-cs"/>
                        </a:rPr>
                        <a:t>评审标准 </a:t>
                      </a:r>
                      <a:r>
                        <a:rPr lang="en-US" altLang="zh-CN" sz="28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Accreditation standards for tertiary</a:t>
                      </a:r>
                      <a:r>
                        <a:rPr lang="en-US" altLang="zh-CN" sz="2800" b="1" i="0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28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hospital</a:t>
                      </a:r>
                      <a:endParaRPr lang="zh-CN" altLang="en-US" sz="2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659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dirty="0" smtClean="0"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1.</a:t>
                      </a:r>
                      <a:r>
                        <a:rPr lang="en-US" altLang="zh-CN" sz="2400" baseline="0" dirty="0" smtClean="0"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 </a:t>
                      </a:r>
                      <a:r>
                        <a:rPr lang="zh-CN" alt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医院有相关制度保障患者</a:t>
                      </a:r>
                      <a:r>
                        <a:rPr lang="zh-CN" altLang="en-US" sz="2400" baseline="0" dirty="0" smtClean="0"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或其亲近亲属、授权委托人充分了解其</a:t>
                      </a:r>
                      <a:r>
                        <a:rPr lang="zh-CN" alt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权利</a:t>
                      </a:r>
                      <a:r>
                        <a:rPr lang="zh-CN" altLang="en-US" sz="2400" baseline="0" dirty="0" smtClean="0"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。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hospital has relevant systems to protect patients or their close relatives and authorize clients to fully understand their rights</a:t>
                      </a:r>
                      <a:endParaRPr lang="zh-CN" altLang="en-US" sz="2800" dirty="0"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26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dirty="0" smtClean="0"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1.1 </a:t>
                      </a:r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患者</a:t>
                      </a:r>
                      <a:r>
                        <a:rPr lang="zh-CN" altLang="en-US" sz="2400" dirty="0" smtClean="0"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或其近亲属、授权委托人对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病情、诊断、医疗措施和医疗风险</a:t>
                      </a:r>
                      <a:r>
                        <a:rPr lang="zh-CN" altLang="en-US" sz="2400" dirty="0" smtClean="0"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等具</a:t>
                      </a:r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有知情选择的权利</a:t>
                      </a:r>
                      <a:r>
                        <a:rPr lang="zh-CN" altLang="en-US" sz="2400" dirty="0" smtClean="0"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。</a:t>
                      </a: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医院</a:t>
                      </a:r>
                      <a:r>
                        <a:rPr lang="zh-CN" altLang="en-US" sz="2400" dirty="0" smtClean="0"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有相关制度保证</a:t>
                      </a:r>
                      <a:r>
                        <a:rPr lang="zh-CN" altLang="en-US" sz="2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医务人员履行告知义务</a:t>
                      </a:r>
                      <a:r>
                        <a:rPr lang="zh-CN" altLang="en-US" sz="2400" dirty="0" smtClean="0"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。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Patients have the right to make informed choices about their conditions, diagnosis, treatment and risks. Hospitals have to ensure that medical staff perform the obligation to inform patients.</a:t>
                      </a:r>
                      <a:endParaRPr lang="zh-CN" altLang="en-US" sz="2400" dirty="0"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544" y="1268760"/>
            <a:ext cx="5381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+mj-ea"/>
                <a:ea typeface="+mj-ea"/>
              </a:rPr>
              <a:t>患者的合法权益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Patient’s Right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243" y="0"/>
            <a:ext cx="917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直接连接符 15"/>
          <p:cNvSpPr>
            <a:spLocks noChangeShapeType="1"/>
          </p:cNvSpPr>
          <p:nvPr/>
        </p:nvSpPr>
        <p:spPr bwMode="auto">
          <a:xfrm>
            <a:off x="0" y="1214438"/>
            <a:ext cx="9144000" cy="1587"/>
          </a:xfrm>
          <a:prstGeom prst="line">
            <a:avLst/>
          </a:prstGeom>
          <a:noFill/>
          <a:ln w="25400">
            <a:solidFill>
              <a:srgbClr val="0070C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0"/>
          <p:cNvGrpSpPr/>
          <p:nvPr/>
        </p:nvGrpSpPr>
        <p:grpSpPr bwMode="auto">
          <a:xfrm>
            <a:off x="4499992" y="714375"/>
            <a:ext cx="4644009" cy="500063"/>
            <a:chOff x="-429307" y="0"/>
            <a:chExt cx="2558304" cy="529772"/>
          </a:xfrm>
        </p:grpSpPr>
        <p:sp>
          <p:nvSpPr>
            <p:cNvPr id="31751" name="矩形 16"/>
            <p:cNvSpPr>
              <a:spLocks noChangeArrowheads="1"/>
            </p:cNvSpPr>
            <p:nvPr/>
          </p:nvSpPr>
          <p:spPr bwMode="auto">
            <a:xfrm>
              <a:off x="-429307" y="0"/>
              <a:ext cx="2377328" cy="529772"/>
            </a:xfrm>
            <a:prstGeom prst="rect">
              <a:avLst/>
            </a:prstGeom>
            <a:solidFill>
              <a:srgbClr val="0070C0"/>
            </a:solidFill>
            <a:ln w="55000">
              <a:noFill/>
              <a:bevel/>
            </a:ln>
          </p:spPr>
          <p:txBody>
            <a:bodyPr anchor="ctr"/>
            <a:lstStyle/>
            <a:p>
              <a:pPr algn="ctr"/>
              <a:r>
                <a:rPr lang="en-US" altLang="zh-CN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Tertiary hospital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三甲医院</a:t>
              </a:r>
              <a:endParaRPr lang="zh-CN" altLang="en-US" sz="28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endParaRPr>
            </a:p>
          </p:txBody>
        </p:sp>
        <p:sp>
          <p:nvSpPr>
            <p:cNvPr id="31752" name="矩形 17"/>
            <p:cNvSpPr>
              <a:spLocks noChangeArrowheads="1"/>
            </p:cNvSpPr>
            <p:nvPr/>
          </p:nvSpPr>
          <p:spPr bwMode="auto">
            <a:xfrm>
              <a:off x="2014697" y="0"/>
              <a:ext cx="114300" cy="529772"/>
            </a:xfrm>
            <a:prstGeom prst="rect">
              <a:avLst/>
            </a:prstGeom>
            <a:solidFill>
              <a:srgbClr val="0070C0"/>
            </a:solidFill>
            <a:ln w="55000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 sz="2400" b="1">
                <a:solidFill>
                  <a:schemeClr val="bg1"/>
                </a:solidFill>
                <a:ea typeface="微软雅黑" pitchFamily="34" charset="-122"/>
                <a:sym typeface="Arial" charset="0"/>
              </a:endParaRPr>
            </a:p>
          </p:txBody>
        </p:sp>
      </p:grp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251520" y="1772816"/>
          <a:ext cx="8712968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477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楷体" pitchFamily="49" charset="-122"/>
                          <a:cs typeface="+mn-cs"/>
                        </a:rPr>
                        <a:t>评审标准</a:t>
                      </a:r>
                      <a:r>
                        <a:rPr lang="en-US" altLang="zh-CN" sz="28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Accreditation standards for tertiary hospital</a:t>
                      </a:r>
                      <a:endParaRPr lang="zh-CN" altLang="en-US" sz="4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29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dirty="0" smtClean="0"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2</a:t>
                      </a:r>
                      <a:r>
                        <a:rPr lang="en-US" sz="2400" dirty="0" smtClean="0"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. </a:t>
                      </a:r>
                      <a:r>
                        <a:rPr lang="zh-CN" altLang="en-US" sz="2400" baseline="0" dirty="0" smtClean="0"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应向</a:t>
                      </a:r>
                      <a:r>
                        <a:rPr lang="zh-CN" alt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患者</a:t>
                      </a:r>
                      <a:r>
                        <a:rPr lang="zh-CN" altLang="en-US" sz="2400" baseline="0" dirty="0" smtClean="0"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或其近亲属、授权委托人说明</a:t>
                      </a:r>
                      <a:r>
                        <a:rPr lang="zh-CN" alt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病情及治疗方式、特殊治疗及处置，并获得其</a:t>
                      </a:r>
                      <a:r>
                        <a:rPr lang="zh-CN" alt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同意，</a:t>
                      </a:r>
                      <a:r>
                        <a:rPr lang="zh-CN" alt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说明内容</a:t>
                      </a:r>
                      <a:r>
                        <a:rPr lang="zh-CN" altLang="en-US" sz="24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应有记录</a:t>
                      </a:r>
                      <a:r>
                        <a:rPr lang="zh-CN" altLang="en-US" sz="2400" baseline="0" dirty="0" smtClean="0"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。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Informed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consent should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be obtained and 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recorded 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before special treatment.</a:t>
                      </a:r>
                      <a:endParaRPr lang="zh-CN" altLang="en-US" sz="2400" dirty="0"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10429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3. </a:t>
                      </a:r>
                      <a:r>
                        <a:rPr lang="zh-CN" altLang="en-US" sz="24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对医务人员</a:t>
                      </a:r>
                      <a:r>
                        <a:rPr lang="zh-CN" alt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进行知情同意和告知方面的</a:t>
                      </a:r>
                      <a:r>
                        <a:rPr lang="zh-CN" altLang="en-US" sz="24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培训</a:t>
                      </a:r>
                      <a:r>
                        <a:rPr lang="zh-CN" altLang="en-US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，主管医师能够使用患者易懂的方式、语言与患者及其近亲属沟通，并履行书面同意手续。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Training medical staff on informed consent and notification, they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can use 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understandable language to communicate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with 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patients, and complete written consent procedures.</a:t>
                      </a:r>
                      <a:endParaRPr lang="zh-CN" altLang="en-US" sz="2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3528" y="1268760"/>
            <a:ext cx="5381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+mj-ea"/>
                <a:ea typeface="+mj-ea"/>
              </a:rPr>
              <a:t>患者的合法权益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Patient’s Right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243" y="0"/>
            <a:ext cx="9178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直接连接符 15"/>
          <p:cNvSpPr>
            <a:spLocks noChangeShapeType="1"/>
          </p:cNvSpPr>
          <p:nvPr/>
        </p:nvSpPr>
        <p:spPr bwMode="auto">
          <a:xfrm>
            <a:off x="0" y="1214438"/>
            <a:ext cx="9144000" cy="1587"/>
          </a:xfrm>
          <a:prstGeom prst="line">
            <a:avLst/>
          </a:prstGeom>
          <a:noFill/>
          <a:ln w="25400">
            <a:solidFill>
              <a:srgbClr val="0070C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0"/>
          <p:cNvGrpSpPr/>
          <p:nvPr/>
        </p:nvGrpSpPr>
        <p:grpSpPr bwMode="auto">
          <a:xfrm>
            <a:off x="4283969" y="714375"/>
            <a:ext cx="4860032" cy="500063"/>
            <a:chOff x="-1034589" y="0"/>
            <a:chExt cx="3163586" cy="529772"/>
          </a:xfrm>
        </p:grpSpPr>
        <p:sp>
          <p:nvSpPr>
            <p:cNvPr id="31751" name="矩形 16"/>
            <p:cNvSpPr>
              <a:spLocks noChangeArrowheads="1"/>
            </p:cNvSpPr>
            <p:nvPr/>
          </p:nvSpPr>
          <p:spPr bwMode="auto">
            <a:xfrm>
              <a:off x="-1034589" y="0"/>
              <a:ext cx="2982610" cy="529772"/>
            </a:xfrm>
            <a:prstGeom prst="rect">
              <a:avLst/>
            </a:prstGeom>
            <a:solidFill>
              <a:srgbClr val="0070C0"/>
            </a:solidFill>
            <a:ln w="55000">
              <a:noFill/>
              <a:bevel/>
            </a:ln>
          </p:spPr>
          <p:txBody>
            <a:bodyPr anchor="ctr"/>
            <a:lstStyle/>
            <a:p>
              <a:pPr algn="ctr"/>
              <a:r>
                <a:rPr lang="en-US" altLang="zh-CN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Tertiary hospital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三甲医院</a:t>
              </a:r>
              <a:endParaRPr lang="zh-CN" altLang="en-US" sz="28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endParaRPr>
            </a:p>
          </p:txBody>
        </p:sp>
        <p:sp>
          <p:nvSpPr>
            <p:cNvPr id="31752" name="矩形 17"/>
            <p:cNvSpPr>
              <a:spLocks noChangeArrowheads="1"/>
            </p:cNvSpPr>
            <p:nvPr/>
          </p:nvSpPr>
          <p:spPr bwMode="auto">
            <a:xfrm>
              <a:off x="2014697" y="0"/>
              <a:ext cx="114300" cy="529772"/>
            </a:xfrm>
            <a:prstGeom prst="rect">
              <a:avLst/>
            </a:prstGeom>
            <a:solidFill>
              <a:srgbClr val="0070C0"/>
            </a:solidFill>
            <a:ln w="55000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 sz="2400" b="1">
                <a:solidFill>
                  <a:schemeClr val="bg1"/>
                </a:solidFill>
                <a:ea typeface="微软雅黑" pitchFamily="34" charset="-122"/>
                <a:sym typeface="Arial" charset="0"/>
              </a:endParaRPr>
            </a:p>
          </p:txBody>
        </p:sp>
      </p:grp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323528" y="2852936"/>
          <a:ext cx="8542319" cy="3313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42319"/>
              </a:tblGrid>
              <a:tr h="662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楷体" pitchFamily="49" charset="-122"/>
                          <a:cs typeface="+mn-cs"/>
                        </a:rPr>
                        <a:t>评审标准</a:t>
                      </a:r>
                      <a:r>
                        <a:rPr lang="en-US" altLang="zh-CN" sz="28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Accreditation standards for </a:t>
                      </a:r>
                      <a:r>
                        <a:rPr lang="en-US" altLang="zh-CN" sz="2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tertiary </a:t>
                      </a:r>
                      <a:r>
                        <a:rPr lang="en-US" altLang="zh-CN" sz="2800" b="1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hospital</a:t>
                      </a:r>
                      <a:endParaRPr lang="zh-CN" altLang="en-US" sz="2800" b="1" kern="1200" dirty="0" smtClean="0">
                        <a:solidFill>
                          <a:schemeClr val="tx1"/>
                        </a:solidFill>
                        <a:latin typeface="Arial" charset="0"/>
                        <a:ea typeface="楷体" pitchFamily="49" charset="-122"/>
                        <a:cs typeface="+mn-cs"/>
                      </a:endParaRPr>
                    </a:p>
                  </a:txBody>
                  <a:tcPr/>
                </a:tc>
              </a:tr>
              <a:tr h="10270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         针对患者疾病诊疗，为患者及其近亲属提供相关的健康知识教育，协助患者</a:t>
                      </a:r>
                      <a:r>
                        <a:rPr lang="zh-CN" altLang="en-US" sz="28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对诊疗方案做出正确理解与选择。</a:t>
                      </a:r>
                      <a:r>
                        <a:rPr lang="en-US" altLang="zh-CN" sz="2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Relevant health knowledge is provided for patients and to assist them to make a</a:t>
                      </a:r>
                      <a:r>
                        <a:rPr lang="en-US" altLang="zh-CN" sz="28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rational decision</a:t>
                      </a:r>
                      <a:r>
                        <a:rPr lang="en-US" altLang="zh-CN" sz="2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zh-CN" altLang="en-US" sz="2800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15616" y="1556792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+mj-ea"/>
                <a:ea typeface="+mj-ea"/>
              </a:rPr>
              <a:t>患者参与医疗安全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Patient  takes part in the process of decision making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连接符 11"/>
          <p:cNvCxnSpPr/>
          <p:nvPr/>
        </p:nvCxnSpPr>
        <p:spPr bwMode="auto">
          <a:xfrm flipV="1">
            <a:off x="2195736" y="692696"/>
            <a:ext cx="3168352" cy="7200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 bwMode="auto">
          <a:xfrm>
            <a:off x="5796136" y="3861048"/>
            <a:ext cx="108012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BDB818-D072-443F-9EA6-686C03B5058C}" type="datetime1">
              <a:rPr lang="zh-CN" altLang="en-US" smtClean="0"/>
              <a:pPr>
                <a:defRPr/>
              </a:pPr>
              <a:t>2018/11/28</a:t>
            </a:fld>
            <a:endParaRPr lang="zh-CN" altLang="en-US" sz="18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直接连接符 4"/>
          <p:cNvCxnSpPr/>
          <p:nvPr/>
        </p:nvCxnSpPr>
        <p:spPr bwMode="auto">
          <a:xfrm>
            <a:off x="899592" y="4869160"/>
            <a:ext cx="46800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520" y="2276872"/>
            <a:ext cx="8892480" cy="3323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zh-CN" sz="2800" dirty="0" smtClean="0">
                <a:solidFill>
                  <a:schemeClr val="dk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Timing of communication</a:t>
            </a:r>
            <a:r>
              <a:rPr lang="zh-CN" altLang="en-US" sz="2800" dirty="0" smtClean="0">
                <a:solidFill>
                  <a:schemeClr val="dk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：</a:t>
            </a:r>
            <a:r>
              <a:rPr lang="en-US" altLang="zh-CN" sz="2800" dirty="0" smtClean="0">
                <a:solidFill>
                  <a:schemeClr val="dk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patient in serious situation 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zh-CN" sz="2800" dirty="0" smtClean="0">
                <a:solidFill>
                  <a:schemeClr val="dk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Communicate to who</a:t>
            </a:r>
            <a:r>
              <a:rPr lang="zh-CN" altLang="en-US" sz="2800" dirty="0" smtClean="0">
                <a:solidFill>
                  <a:schemeClr val="dk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：</a:t>
            </a:r>
            <a:r>
              <a:rPr lang="en-US" altLang="zh-CN" sz="2800" dirty="0" smtClean="0">
                <a:solidFill>
                  <a:schemeClr val="dk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patient’s family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zh-CN" sz="2800" dirty="0" smtClean="0">
                <a:solidFill>
                  <a:schemeClr val="dk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treatment decision may not be</a:t>
            </a:r>
            <a:r>
              <a:rPr lang="zh-CN" altLang="en-US" sz="2800" dirty="0" smtClean="0">
                <a:solidFill>
                  <a:schemeClr val="dk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chemeClr val="dk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patient’s willingness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altLang="zh-CN" sz="2800" dirty="0" smtClean="0">
                <a:solidFill>
                  <a:schemeClr val="dk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aim of communication is to avoid risk </a:t>
            </a:r>
            <a:r>
              <a:rPr lang="zh-CN" altLang="en-US" sz="2800" dirty="0" smtClean="0">
                <a:solidFill>
                  <a:schemeClr val="dk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chemeClr val="dk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from doctor 's 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dk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point of view 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BDB818-D072-443F-9EA6-686C03B5058C}" type="datetime1">
              <a:rPr lang="zh-CN" altLang="en-US" smtClean="0"/>
              <a:pPr>
                <a:defRPr/>
              </a:pPr>
              <a:t>2018/11/28</a:t>
            </a:fld>
            <a:endParaRPr lang="zh-CN" altLang="en-US" sz="1800"/>
          </a:p>
        </p:txBody>
      </p:sp>
      <p:pic>
        <p:nvPicPr>
          <p:cNvPr id="194562" name="Picture 2" descr="https://ss0.bdstatic.com/94oJfD_bAAcT8t7mm9GUKT-xh_/timg?image&amp;quality=100&amp;size=b4000_4000&amp;sec=1535070716&amp;di=68a931f056a6353b4a4847c98cf63a0c&amp;src=http://pic.58pic.com/58pic/13/68/85/71K58PICbIU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5446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4048" y="328498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can we do?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聚合">
  <a:themeElements>
    <a:clrScheme name="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黑体"/>
        <a:cs typeface=""/>
      </a:majorFont>
      <a:minorFont>
        <a:latin typeface="Lucida Sans Unicode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1005</Words>
  <Application>Microsoft Office PowerPoint</Application>
  <PresentationFormat>全屏显示(4:3)</PresentationFormat>
  <Paragraphs>138</Paragraphs>
  <Slides>25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聚合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Part B ACP临床运用– “VIP for future care” model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hnxxw</cp:lastModifiedBy>
  <cp:revision>397</cp:revision>
  <dcterms:created xsi:type="dcterms:W3CDTF">2016-06-15T13:03:00Z</dcterms:created>
  <dcterms:modified xsi:type="dcterms:W3CDTF">2018-11-28T14:20:38Z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2052-10.1.0.5777</vt:lpwstr>
  </property>
</Properties>
</file>